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72" r:id="rId2"/>
    <p:sldId id="273" r:id="rId3"/>
    <p:sldId id="275" r:id="rId4"/>
    <p:sldId id="281" r:id="rId5"/>
    <p:sldId id="282" r:id="rId6"/>
    <p:sldId id="283" r:id="rId7"/>
    <p:sldId id="276" r:id="rId8"/>
    <p:sldId id="284" r:id="rId9"/>
    <p:sldId id="285" r:id="rId10"/>
    <p:sldId id="280" r:id="rId11"/>
    <p:sldId id="279" r:id="rId12"/>
    <p:sldId id="289" r:id="rId13"/>
    <p:sldId id="291" r:id="rId14"/>
    <p:sldId id="290" r:id="rId15"/>
    <p:sldId id="286" r:id="rId16"/>
    <p:sldId id="287" r:id="rId17"/>
    <p:sldId id="288" r:id="rId18"/>
    <p:sldId id="277" r:id="rId1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6D3B"/>
    <a:srgbClr val="FFE6AB"/>
    <a:srgbClr val="B09C74"/>
    <a:srgbClr val="DEC592"/>
    <a:srgbClr val="986637"/>
    <a:srgbClr val="C48346"/>
    <a:srgbClr val="F4D8A2"/>
    <a:srgbClr val="E9CE99"/>
    <a:srgbClr val="FFAF5C"/>
    <a:srgbClr val="F5A4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08"/>
    <p:restoredTop sz="94672"/>
  </p:normalViewPr>
  <p:slideViewPr>
    <p:cSldViewPr snapToGrid="0">
      <p:cViewPr>
        <p:scale>
          <a:sx n="80" d="100"/>
          <a:sy n="80" d="100"/>
        </p:scale>
        <p:origin x="648" y="592"/>
      </p:cViewPr>
      <p:guideLst/>
    </p:cSldViewPr>
  </p:slideViewPr>
  <p:outlineViewPr>
    <p:cViewPr>
      <p:scale>
        <a:sx n="33" d="100"/>
        <a:sy n="33" d="100"/>
      </p:scale>
      <p:origin x="0" y="-2484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512299-D31E-3C4C-9B43-F73EB5AC5EF8}" type="datetimeFigureOut">
              <a:rPr lang="pt-BR" smtClean="0"/>
              <a:t>17/12/2025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351CF-5E77-7F4F-88F8-6F1B503482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9820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C4D29A-53FA-F458-F97E-C4A9C5C4D2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95226A8-0744-04CF-DC4A-2B5DB1F0E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576E27-21C1-6F92-3859-2A38B1027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4A682-C118-8049-88A1-F55727306D96}" type="datetime1">
              <a:rPr lang="pt-BR" smtClean="0"/>
              <a:t>17/12/2025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FFB0C6-B12B-3902-4F96-4DF8EC62D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711D912-ABA6-5749-CB60-8FD098A62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8501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15807F-E594-0D26-1CE3-6F99E18A2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E1D904F-99DA-9B4B-6F8C-D301D9557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D8D1C1-E861-2C63-48B3-CC3BBC2B8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54010-B8AA-EE4D-8207-97D1FAE3BB8E}" type="datetime1">
              <a:rPr lang="pt-BR" smtClean="0"/>
              <a:t>17/12/2025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FB7D6A-AEC3-5E3B-CB3D-240CDFE8B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76F1AD-C248-77E4-CEC4-787EE99F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8788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653C5D5-870B-5AF7-39A8-48C23AEE23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5123997-C7AF-7BF8-5496-BED3EFD820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CAF8D26-33AA-38E2-9D1A-CA200809B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E4CC5-9329-E046-B5A5-9C4653B7172B}" type="datetime1">
              <a:rPr lang="pt-BR" smtClean="0"/>
              <a:t>17/12/2025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E286ED-43BF-BB2D-E922-56D279664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81EC35-86A3-8103-4CCF-C203B265F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1059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EA8909-3146-C97F-50E3-84CCA469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D69F25F-CAD6-1AA4-2F00-85F2F0B0D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09BEC4-BC9C-FE8E-2775-230041AF8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02869-797A-7F41-A56E-F205C567BBE8}" type="datetime1">
              <a:rPr lang="pt-BR" smtClean="0"/>
              <a:t>17/12/2025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3372347-9B81-53DC-2C22-F6E7C680F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593EFC-DABC-76AD-13C6-CB0440911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75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F5E003-9488-91D7-0F02-14A5038D3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FE6272E-F3F5-B689-4A53-8822A41B7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5BB6FB0-9123-1EF5-6A7E-D5AEE940A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D6C6-EC75-3A46-8757-FA1DB76301B7}" type="datetime1">
              <a:rPr lang="pt-BR" smtClean="0"/>
              <a:t>17/12/2025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BA0E1F-9B58-980A-E74A-CF1680352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17323A-FAFD-CD1B-046F-72FDC70B4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4205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909103-51A7-860A-D536-D5738CCCC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6ADC54-162D-A79C-A13A-7387CB17B6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02B9338-9681-C3A6-3E88-626E79D26F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17A504E-1147-DD15-CC60-FFDEF435C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01A26-963C-DE48-AD17-DEE081DA554B}" type="datetime1">
              <a:rPr lang="pt-BR" smtClean="0"/>
              <a:t>17/12/2025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F726303-E9F3-E8F8-9B80-4C28A0DAF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07BCF66-D3E3-CF98-38A2-7E56C628E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1318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0FAA13-DD87-5DE5-46E4-700D76E5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F15C51D-5958-E6E8-02B6-7B0838ACED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DBF8A4-4D8B-A7D7-D608-EC6B33A928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A2B5458-EFF0-3AFB-45E4-0CDE1C040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74203C-366B-AB41-173B-9E9A0AB6D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2CDA7D0-5B6D-122E-66C1-47D63A9C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33D0-B9C4-4C46-84B5-406AD5A9C6F3}" type="datetime1">
              <a:rPr lang="pt-BR" smtClean="0"/>
              <a:t>17/12/2025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70E40CCD-596F-381C-ABAB-94350FA9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B92CFFF4-619B-1D7A-9DA3-9D04C2CD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362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490B2-B304-BC20-0EAA-B8FCE97FC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600B8E-87B1-DA1E-5B48-0E0B5A147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AF354-3318-3B44-9ED4-2C94323A51F7}" type="datetime1">
              <a:rPr lang="pt-BR" smtClean="0"/>
              <a:t>17/12/2025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FDFBC6-7228-CDD7-EF5C-206A3822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AC6AECB-1315-FE13-0807-9E31C379F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1739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9608EB8-EC69-B388-DC0A-A17E9916D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952-70F7-D647-85E0-F6DB727D7E3E}" type="datetime1">
              <a:rPr lang="pt-BR" smtClean="0"/>
              <a:t>17/12/2025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E512FE9-AA9A-4FBF-17DC-45BAEC14A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3E63FDC-D143-F7D4-1253-7FA47035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4062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BFE0E-CBC9-6031-44D0-9174DDDC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D151BBF-DDCB-3F02-C325-4444F5C97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4071098-9F83-A432-C2BE-A42909C96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A146265-86DE-5234-887E-7DACADF9A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B679-E43C-CD47-BF0B-2955970598A3}" type="datetime1">
              <a:rPr lang="pt-BR" smtClean="0"/>
              <a:t>17/12/2025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078BBB2-6818-2A41-191A-321AD022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F5062A0-870D-E747-82E2-0EA6C0D4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7666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18F81B-906D-11FF-2553-451E2425A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A2BFD2C-B18A-0ED7-DD25-43A8A0FD8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F0C8C29-A0CC-BB45-AA9E-32B9B4B9A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CD4E6D2-B6C0-C44E-1DA5-CEB219F88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E6656-B47F-2340-ACF6-A0589419C049}" type="datetime1">
              <a:rPr lang="pt-BR" smtClean="0"/>
              <a:t>17/12/2025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14DFFC4-6064-2984-2FE3-DD0911CA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798D14E-51CA-36A8-0127-AD40135F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145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F3D9233-E06B-4BEC-5783-81F9E1D09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84EC4B-1631-60FB-7482-67F614429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0C984F3-EFE2-B7C3-E6CC-E0D4EA17E0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2F005A-9F73-C947-884F-750F4B19DB79}" type="datetime1">
              <a:rPr lang="pt-BR" smtClean="0"/>
              <a:t>17/12/2025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411D63-4BE2-2661-2FB1-88FF782CC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5E7AC72-21A2-85FE-88F6-5DC486F5B9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6EDE94-2A42-9B40-A5A9-7A88D1D499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472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opa.art.br/opamusica/wp-content/uploads/2016/01/MELODIA_DE_RESSURREICAO.mp3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cvx.org.br/backup_of_logo-cvx-brasil_site_azul/" TargetMode="External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vx.org.br/backup_of_logo-cvx-brasil_site_azul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16828-42E2-DCFB-869C-DC48AF426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7">
            <a:extLst>
              <a:ext uri="{FF2B5EF4-FFF2-40B4-BE49-F238E27FC236}">
                <a16:creationId xmlns:a16="http://schemas.microsoft.com/office/drawing/2014/main" id="{21669CF5-90C7-75CC-4FBA-058B09852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amília Sagrada Decoração Natalina Jose Maria E Menino Jesus">
            <a:extLst>
              <a:ext uri="{FF2B5EF4-FFF2-40B4-BE49-F238E27FC236}">
                <a16:creationId xmlns:a16="http://schemas.microsoft.com/office/drawing/2014/main" id="{ADF1AD48-95CF-E477-3528-6C25D10AE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0"/>
          <a:stretch>
            <a:fillRect/>
          </a:stretch>
        </p:blipFill>
        <p:spPr bwMode="auto">
          <a:xfrm>
            <a:off x="0" y="10973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noFill/>
          <a:effectLst>
            <a:outerShdw blurRad="381000" dist="1524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0" name="Freeform: Shape 1039">
            <a:extLst>
              <a:ext uri="{FF2B5EF4-FFF2-40B4-BE49-F238E27FC236}">
                <a16:creationId xmlns:a16="http://schemas.microsoft.com/office/drawing/2014/main" id="{C0D7FB51-1C2B-23B1-D603-0DC355F76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42" name="Freeform: Shape 1041">
            <a:extLst>
              <a:ext uri="{FF2B5EF4-FFF2-40B4-BE49-F238E27FC236}">
                <a16:creationId xmlns:a16="http://schemas.microsoft.com/office/drawing/2014/main" id="{07AFE44D-A164-7749-AD12-18AE68031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rma Livre 4">
            <a:extLst>
              <a:ext uri="{FF2B5EF4-FFF2-40B4-BE49-F238E27FC236}">
                <a16:creationId xmlns:a16="http://schemas.microsoft.com/office/drawing/2014/main" id="{E5CB06A6-BFE2-42D2-AB98-9CF2FF7A0476}"/>
              </a:ext>
            </a:extLst>
          </p:cNvPr>
          <p:cNvSpPr/>
          <p:nvPr/>
        </p:nvSpPr>
        <p:spPr>
          <a:xfrm>
            <a:off x="5998542" y="-11515"/>
            <a:ext cx="543085" cy="6880486"/>
          </a:xfrm>
          <a:custGeom>
            <a:avLst/>
            <a:gdLst>
              <a:gd name="csX0" fmla="*/ 449705 w 494676"/>
              <a:gd name="csY0" fmla="*/ 0 h 6880486"/>
              <a:gd name="csX1" fmla="*/ 419725 w 494676"/>
              <a:gd name="csY1" fmla="*/ 104932 h 6880486"/>
              <a:gd name="csX2" fmla="*/ 404735 w 494676"/>
              <a:gd name="csY2" fmla="*/ 149902 h 6880486"/>
              <a:gd name="csX3" fmla="*/ 389745 w 494676"/>
              <a:gd name="csY3" fmla="*/ 209863 h 6880486"/>
              <a:gd name="csX4" fmla="*/ 404735 w 494676"/>
              <a:gd name="csY4" fmla="*/ 404735 h 6880486"/>
              <a:gd name="csX5" fmla="*/ 389745 w 494676"/>
              <a:gd name="csY5" fmla="*/ 524656 h 6880486"/>
              <a:gd name="csX6" fmla="*/ 419725 w 494676"/>
              <a:gd name="csY6" fmla="*/ 959371 h 6880486"/>
              <a:gd name="csX7" fmla="*/ 434715 w 494676"/>
              <a:gd name="csY7" fmla="*/ 1049312 h 6880486"/>
              <a:gd name="csX8" fmla="*/ 449705 w 494676"/>
              <a:gd name="csY8" fmla="*/ 1334125 h 6880486"/>
              <a:gd name="csX9" fmla="*/ 434715 w 494676"/>
              <a:gd name="csY9" fmla="*/ 1424066 h 6880486"/>
              <a:gd name="csX10" fmla="*/ 404735 w 494676"/>
              <a:gd name="csY10" fmla="*/ 1528997 h 6880486"/>
              <a:gd name="csX11" fmla="*/ 419725 w 494676"/>
              <a:gd name="csY11" fmla="*/ 1663909 h 6880486"/>
              <a:gd name="csX12" fmla="*/ 449705 w 494676"/>
              <a:gd name="csY12" fmla="*/ 1753850 h 6880486"/>
              <a:gd name="csX13" fmla="*/ 464696 w 494676"/>
              <a:gd name="csY13" fmla="*/ 1798820 h 6880486"/>
              <a:gd name="csX14" fmla="*/ 479686 w 494676"/>
              <a:gd name="csY14" fmla="*/ 1873771 h 6880486"/>
              <a:gd name="csX15" fmla="*/ 494676 w 494676"/>
              <a:gd name="csY15" fmla="*/ 2233535 h 6880486"/>
              <a:gd name="csX16" fmla="*/ 479686 w 494676"/>
              <a:gd name="csY16" fmla="*/ 2338466 h 6880486"/>
              <a:gd name="csX17" fmla="*/ 449705 w 494676"/>
              <a:gd name="csY17" fmla="*/ 2428407 h 6880486"/>
              <a:gd name="csX18" fmla="*/ 419725 w 494676"/>
              <a:gd name="csY18" fmla="*/ 2623279 h 6880486"/>
              <a:gd name="csX19" fmla="*/ 404735 w 494676"/>
              <a:gd name="csY19" fmla="*/ 2758191 h 6880486"/>
              <a:gd name="csX20" fmla="*/ 374755 w 494676"/>
              <a:gd name="csY20" fmla="*/ 2848132 h 6880486"/>
              <a:gd name="csX21" fmla="*/ 344774 w 494676"/>
              <a:gd name="csY21" fmla="*/ 2938073 h 6880486"/>
              <a:gd name="csX22" fmla="*/ 329784 w 494676"/>
              <a:gd name="csY22" fmla="*/ 2998033 h 6880486"/>
              <a:gd name="csX23" fmla="*/ 344774 w 494676"/>
              <a:gd name="csY23" fmla="*/ 3043004 h 6880486"/>
              <a:gd name="csX24" fmla="*/ 299804 w 494676"/>
              <a:gd name="csY24" fmla="*/ 3252866 h 6880486"/>
              <a:gd name="csX25" fmla="*/ 284814 w 494676"/>
              <a:gd name="csY25" fmla="*/ 3297837 h 6880486"/>
              <a:gd name="csX26" fmla="*/ 269823 w 494676"/>
              <a:gd name="csY26" fmla="*/ 3342807 h 6880486"/>
              <a:gd name="csX27" fmla="*/ 239843 w 494676"/>
              <a:gd name="csY27" fmla="*/ 3552669 h 6880486"/>
              <a:gd name="csX28" fmla="*/ 224853 w 494676"/>
              <a:gd name="csY28" fmla="*/ 3612630 h 6880486"/>
              <a:gd name="csX29" fmla="*/ 194873 w 494676"/>
              <a:gd name="csY29" fmla="*/ 3702571 h 6880486"/>
              <a:gd name="csX30" fmla="*/ 179882 w 494676"/>
              <a:gd name="csY30" fmla="*/ 3762532 h 6880486"/>
              <a:gd name="csX31" fmla="*/ 164892 w 494676"/>
              <a:gd name="csY31" fmla="*/ 3972394 h 6880486"/>
              <a:gd name="csX32" fmla="*/ 149902 w 494676"/>
              <a:gd name="csY32" fmla="*/ 4017364 h 6880486"/>
              <a:gd name="csX33" fmla="*/ 119922 w 494676"/>
              <a:gd name="csY33" fmla="*/ 4047345 h 6880486"/>
              <a:gd name="csX34" fmla="*/ 74951 w 494676"/>
              <a:gd name="csY34" fmla="*/ 4392119 h 6880486"/>
              <a:gd name="csX35" fmla="*/ 44971 w 494676"/>
              <a:gd name="csY35" fmla="*/ 4572000 h 6880486"/>
              <a:gd name="csX36" fmla="*/ 59961 w 494676"/>
              <a:gd name="csY36" fmla="*/ 4691922 h 6880486"/>
              <a:gd name="csX37" fmla="*/ 74951 w 494676"/>
              <a:gd name="csY37" fmla="*/ 4736892 h 6880486"/>
              <a:gd name="csX38" fmla="*/ 59961 w 494676"/>
              <a:gd name="csY38" fmla="*/ 4886794 h 6880486"/>
              <a:gd name="csX39" fmla="*/ 29981 w 494676"/>
              <a:gd name="csY39" fmla="*/ 4976735 h 6880486"/>
              <a:gd name="csX40" fmla="*/ 44971 w 494676"/>
              <a:gd name="csY40" fmla="*/ 5066676 h 6880486"/>
              <a:gd name="csX41" fmla="*/ 14991 w 494676"/>
              <a:gd name="csY41" fmla="*/ 5246558 h 6880486"/>
              <a:gd name="csX42" fmla="*/ 0 w 494676"/>
              <a:gd name="csY42" fmla="*/ 5336499 h 6880486"/>
              <a:gd name="csX43" fmla="*/ 74951 w 494676"/>
              <a:gd name="csY43" fmla="*/ 5486400 h 6880486"/>
              <a:gd name="csX44" fmla="*/ 44971 w 494676"/>
              <a:gd name="csY44" fmla="*/ 5621312 h 6880486"/>
              <a:gd name="csX45" fmla="*/ 59961 w 494676"/>
              <a:gd name="csY45" fmla="*/ 5816184 h 6880486"/>
              <a:gd name="csX46" fmla="*/ 89941 w 494676"/>
              <a:gd name="csY46" fmla="*/ 5906125 h 6880486"/>
              <a:gd name="csX47" fmla="*/ 134912 w 494676"/>
              <a:gd name="csY47" fmla="*/ 6041037 h 6880486"/>
              <a:gd name="csX48" fmla="*/ 149902 w 494676"/>
              <a:gd name="csY48" fmla="*/ 6086007 h 6880486"/>
              <a:gd name="csX49" fmla="*/ 194873 w 494676"/>
              <a:gd name="csY49" fmla="*/ 6100997 h 6880486"/>
              <a:gd name="csX50" fmla="*/ 224853 w 494676"/>
              <a:gd name="csY50" fmla="*/ 6130978 h 6880486"/>
              <a:gd name="csX51" fmla="*/ 269823 w 494676"/>
              <a:gd name="csY51" fmla="*/ 6160958 h 6880486"/>
              <a:gd name="csX52" fmla="*/ 284814 w 494676"/>
              <a:gd name="csY52" fmla="*/ 6205928 h 6880486"/>
              <a:gd name="csX53" fmla="*/ 254833 w 494676"/>
              <a:gd name="csY53" fmla="*/ 6325850 h 6880486"/>
              <a:gd name="csX54" fmla="*/ 284814 w 494676"/>
              <a:gd name="csY54" fmla="*/ 6415791 h 6880486"/>
              <a:gd name="csX55" fmla="*/ 299804 w 494676"/>
              <a:gd name="csY55" fmla="*/ 6565692 h 6880486"/>
              <a:gd name="csX56" fmla="*/ 314794 w 494676"/>
              <a:gd name="csY56" fmla="*/ 6640643 h 6880486"/>
              <a:gd name="csX57" fmla="*/ 359764 w 494676"/>
              <a:gd name="csY57" fmla="*/ 6775555 h 6880486"/>
              <a:gd name="csX58" fmla="*/ 374755 w 494676"/>
              <a:gd name="csY58" fmla="*/ 6820525 h 6880486"/>
              <a:gd name="csX59" fmla="*/ 404735 w 494676"/>
              <a:gd name="csY59" fmla="*/ 6880486 h 6880486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  <a:cxn ang="0">
                <a:pos x="csX47" y="csY47"/>
              </a:cxn>
              <a:cxn ang="0">
                <a:pos x="csX48" y="csY48"/>
              </a:cxn>
              <a:cxn ang="0">
                <a:pos x="csX49" y="csY49"/>
              </a:cxn>
              <a:cxn ang="0">
                <a:pos x="csX50" y="csY50"/>
              </a:cxn>
              <a:cxn ang="0">
                <a:pos x="csX51" y="csY51"/>
              </a:cxn>
              <a:cxn ang="0">
                <a:pos x="csX52" y="csY52"/>
              </a:cxn>
              <a:cxn ang="0">
                <a:pos x="csX53" y="csY53"/>
              </a:cxn>
              <a:cxn ang="0">
                <a:pos x="csX54" y="csY54"/>
              </a:cxn>
              <a:cxn ang="0">
                <a:pos x="csX55" y="csY55"/>
              </a:cxn>
              <a:cxn ang="0">
                <a:pos x="csX56" y="csY56"/>
              </a:cxn>
              <a:cxn ang="0">
                <a:pos x="csX57" y="csY57"/>
              </a:cxn>
              <a:cxn ang="0">
                <a:pos x="csX58" y="csY58"/>
              </a:cxn>
              <a:cxn ang="0">
                <a:pos x="csX59" y="csY59"/>
              </a:cxn>
            </a:cxnLst>
            <a:rect l="l" t="t" r="r" b="b"/>
            <a:pathLst>
              <a:path w="494676" h="6880486">
                <a:moveTo>
                  <a:pt x="449705" y="0"/>
                </a:moveTo>
                <a:cubicBezTo>
                  <a:pt x="439712" y="34977"/>
                  <a:pt x="430178" y="70089"/>
                  <a:pt x="419725" y="104932"/>
                </a:cubicBezTo>
                <a:cubicBezTo>
                  <a:pt x="415185" y="120066"/>
                  <a:pt x="409076" y="134709"/>
                  <a:pt x="404735" y="149902"/>
                </a:cubicBezTo>
                <a:cubicBezTo>
                  <a:pt x="399075" y="169711"/>
                  <a:pt x="394742" y="189876"/>
                  <a:pt x="389745" y="209863"/>
                </a:cubicBezTo>
                <a:cubicBezTo>
                  <a:pt x="394742" y="274820"/>
                  <a:pt x="404735" y="339586"/>
                  <a:pt x="404735" y="404735"/>
                </a:cubicBezTo>
                <a:cubicBezTo>
                  <a:pt x="404735" y="445020"/>
                  <a:pt x="389745" y="484371"/>
                  <a:pt x="389745" y="524656"/>
                </a:cubicBezTo>
                <a:cubicBezTo>
                  <a:pt x="389745" y="653902"/>
                  <a:pt x="401486" y="822574"/>
                  <a:pt x="419725" y="959371"/>
                </a:cubicBezTo>
                <a:cubicBezTo>
                  <a:pt x="423742" y="989498"/>
                  <a:pt x="429718" y="1019332"/>
                  <a:pt x="434715" y="1049312"/>
                </a:cubicBezTo>
                <a:cubicBezTo>
                  <a:pt x="439712" y="1144250"/>
                  <a:pt x="449705" y="1239056"/>
                  <a:pt x="449705" y="1334125"/>
                </a:cubicBezTo>
                <a:cubicBezTo>
                  <a:pt x="449705" y="1364519"/>
                  <a:pt x="440676" y="1394262"/>
                  <a:pt x="434715" y="1424066"/>
                </a:cubicBezTo>
                <a:cubicBezTo>
                  <a:pt x="425304" y="1471124"/>
                  <a:pt x="419022" y="1486135"/>
                  <a:pt x="404735" y="1528997"/>
                </a:cubicBezTo>
                <a:cubicBezTo>
                  <a:pt x="409732" y="1573968"/>
                  <a:pt x="410851" y="1619540"/>
                  <a:pt x="419725" y="1663909"/>
                </a:cubicBezTo>
                <a:cubicBezTo>
                  <a:pt x="425923" y="1694897"/>
                  <a:pt x="439711" y="1723870"/>
                  <a:pt x="449705" y="1753850"/>
                </a:cubicBezTo>
                <a:cubicBezTo>
                  <a:pt x="454702" y="1768840"/>
                  <a:pt x="461597" y="1783326"/>
                  <a:pt x="464696" y="1798820"/>
                </a:cubicBezTo>
                <a:lnTo>
                  <a:pt x="479686" y="1873771"/>
                </a:lnTo>
                <a:cubicBezTo>
                  <a:pt x="484683" y="1993692"/>
                  <a:pt x="494676" y="2113510"/>
                  <a:pt x="494676" y="2233535"/>
                </a:cubicBezTo>
                <a:cubicBezTo>
                  <a:pt x="494676" y="2268867"/>
                  <a:pt x="487631" y="2304039"/>
                  <a:pt x="479686" y="2338466"/>
                </a:cubicBezTo>
                <a:cubicBezTo>
                  <a:pt x="472580" y="2369259"/>
                  <a:pt x="449705" y="2428407"/>
                  <a:pt x="449705" y="2428407"/>
                </a:cubicBezTo>
                <a:cubicBezTo>
                  <a:pt x="437203" y="2503421"/>
                  <a:pt x="429369" y="2546126"/>
                  <a:pt x="419725" y="2623279"/>
                </a:cubicBezTo>
                <a:cubicBezTo>
                  <a:pt x="414113" y="2668177"/>
                  <a:pt x="413609" y="2713822"/>
                  <a:pt x="404735" y="2758191"/>
                </a:cubicBezTo>
                <a:cubicBezTo>
                  <a:pt x="398537" y="2789179"/>
                  <a:pt x="384749" y="2818152"/>
                  <a:pt x="374755" y="2848132"/>
                </a:cubicBezTo>
                <a:lnTo>
                  <a:pt x="344774" y="2938073"/>
                </a:lnTo>
                <a:lnTo>
                  <a:pt x="329784" y="2998033"/>
                </a:lnTo>
                <a:cubicBezTo>
                  <a:pt x="334781" y="3013023"/>
                  <a:pt x="344774" y="3027203"/>
                  <a:pt x="344774" y="3043004"/>
                </a:cubicBezTo>
                <a:cubicBezTo>
                  <a:pt x="344774" y="3137554"/>
                  <a:pt x="327689" y="3169210"/>
                  <a:pt x="299804" y="3252866"/>
                </a:cubicBezTo>
                <a:lnTo>
                  <a:pt x="284814" y="3297837"/>
                </a:lnTo>
                <a:lnTo>
                  <a:pt x="269823" y="3342807"/>
                </a:lnTo>
                <a:cubicBezTo>
                  <a:pt x="256728" y="3460664"/>
                  <a:pt x="261055" y="3457212"/>
                  <a:pt x="239843" y="3552669"/>
                </a:cubicBezTo>
                <a:cubicBezTo>
                  <a:pt x="235374" y="3572781"/>
                  <a:pt x="230773" y="3592897"/>
                  <a:pt x="224853" y="3612630"/>
                </a:cubicBezTo>
                <a:cubicBezTo>
                  <a:pt x="215772" y="3642899"/>
                  <a:pt x="202538" y="3671913"/>
                  <a:pt x="194873" y="3702571"/>
                </a:cubicBezTo>
                <a:lnTo>
                  <a:pt x="179882" y="3762532"/>
                </a:lnTo>
                <a:cubicBezTo>
                  <a:pt x="174885" y="3832486"/>
                  <a:pt x="173086" y="3902742"/>
                  <a:pt x="164892" y="3972394"/>
                </a:cubicBezTo>
                <a:cubicBezTo>
                  <a:pt x="163046" y="3988087"/>
                  <a:pt x="158031" y="4003815"/>
                  <a:pt x="149902" y="4017364"/>
                </a:cubicBezTo>
                <a:cubicBezTo>
                  <a:pt x="142631" y="4029483"/>
                  <a:pt x="129915" y="4037351"/>
                  <a:pt x="119922" y="4047345"/>
                </a:cubicBezTo>
                <a:cubicBezTo>
                  <a:pt x="71187" y="4193550"/>
                  <a:pt x="119124" y="4038734"/>
                  <a:pt x="74951" y="4392119"/>
                </a:cubicBezTo>
                <a:cubicBezTo>
                  <a:pt x="57406" y="4532483"/>
                  <a:pt x="69731" y="4472958"/>
                  <a:pt x="44971" y="4572000"/>
                </a:cubicBezTo>
                <a:cubicBezTo>
                  <a:pt x="49968" y="4611974"/>
                  <a:pt x="52755" y="4652287"/>
                  <a:pt x="59961" y="4691922"/>
                </a:cubicBezTo>
                <a:cubicBezTo>
                  <a:pt x="62788" y="4707468"/>
                  <a:pt x="74951" y="4721091"/>
                  <a:pt x="74951" y="4736892"/>
                </a:cubicBezTo>
                <a:cubicBezTo>
                  <a:pt x="74951" y="4787109"/>
                  <a:pt x="69215" y="4837438"/>
                  <a:pt x="59961" y="4886794"/>
                </a:cubicBezTo>
                <a:cubicBezTo>
                  <a:pt x="54137" y="4917855"/>
                  <a:pt x="29981" y="4976735"/>
                  <a:pt x="29981" y="4976735"/>
                </a:cubicBezTo>
                <a:cubicBezTo>
                  <a:pt x="34978" y="5006715"/>
                  <a:pt x="44971" y="5036282"/>
                  <a:pt x="44971" y="5066676"/>
                </a:cubicBezTo>
                <a:cubicBezTo>
                  <a:pt x="44971" y="5267817"/>
                  <a:pt x="38445" y="5141017"/>
                  <a:pt x="14991" y="5246558"/>
                </a:cubicBezTo>
                <a:cubicBezTo>
                  <a:pt x="8398" y="5276228"/>
                  <a:pt x="4997" y="5306519"/>
                  <a:pt x="0" y="5336499"/>
                </a:cubicBezTo>
                <a:cubicBezTo>
                  <a:pt x="34351" y="5473898"/>
                  <a:pt x="-4303" y="5433564"/>
                  <a:pt x="74951" y="5486400"/>
                </a:cubicBezTo>
                <a:cubicBezTo>
                  <a:pt x="59493" y="5532774"/>
                  <a:pt x="44971" y="5568549"/>
                  <a:pt x="44971" y="5621312"/>
                </a:cubicBezTo>
                <a:cubicBezTo>
                  <a:pt x="44971" y="5686461"/>
                  <a:pt x="49800" y="5751832"/>
                  <a:pt x="59961" y="5816184"/>
                </a:cubicBezTo>
                <a:cubicBezTo>
                  <a:pt x="64890" y="5847399"/>
                  <a:pt x="79948" y="5876145"/>
                  <a:pt x="89941" y="5906125"/>
                </a:cubicBezTo>
                <a:lnTo>
                  <a:pt x="134912" y="6041037"/>
                </a:lnTo>
                <a:cubicBezTo>
                  <a:pt x="139909" y="6056027"/>
                  <a:pt x="134912" y="6081010"/>
                  <a:pt x="149902" y="6086007"/>
                </a:cubicBezTo>
                <a:lnTo>
                  <a:pt x="194873" y="6100997"/>
                </a:lnTo>
                <a:cubicBezTo>
                  <a:pt x="204866" y="6110991"/>
                  <a:pt x="213817" y="6122149"/>
                  <a:pt x="224853" y="6130978"/>
                </a:cubicBezTo>
                <a:cubicBezTo>
                  <a:pt x="238921" y="6142232"/>
                  <a:pt x="258569" y="6146890"/>
                  <a:pt x="269823" y="6160958"/>
                </a:cubicBezTo>
                <a:cubicBezTo>
                  <a:pt x="279694" y="6173296"/>
                  <a:pt x="279817" y="6190938"/>
                  <a:pt x="284814" y="6205928"/>
                </a:cubicBezTo>
                <a:cubicBezTo>
                  <a:pt x="274820" y="6245902"/>
                  <a:pt x="241803" y="6286760"/>
                  <a:pt x="254833" y="6325850"/>
                </a:cubicBezTo>
                <a:lnTo>
                  <a:pt x="284814" y="6415791"/>
                </a:lnTo>
                <a:cubicBezTo>
                  <a:pt x="289811" y="6465758"/>
                  <a:pt x="287625" y="6516975"/>
                  <a:pt x="299804" y="6565692"/>
                </a:cubicBezTo>
                <a:cubicBezTo>
                  <a:pt x="323320" y="6659757"/>
                  <a:pt x="353971" y="6523111"/>
                  <a:pt x="314794" y="6640643"/>
                </a:cubicBezTo>
                <a:lnTo>
                  <a:pt x="359764" y="6775555"/>
                </a:lnTo>
                <a:cubicBezTo>
                  <a:pt x="364761" y="6790545"/>
                  <a:pt x="365990" y="6807378"/>
                  <a:pt x="374755" y="6820525"/>
                </a:cubicBezTo>
                <a:cubicBezTo>
                  <a:pt x="407507" y="6869654"/>
                  <a:pt x="404735" y="6847480"/>
                  <a:pt x="404735" y="6880486"/>
                </a:cubicBezTo>
              </a:path>
            </a:pathLst>
          </a:custGeom>
          <a:noFill/>
          <a:ln w="625475">
            <a:solidFill>
              <a:srgbClr val="F4D8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1B98B15-571B-8283-87C7-DC8DE2772CE3}"/>
              </a:ext>
            </a:extLst>
          </p:cNvPr>
          <p:cNvSpPr/>
          <p:nvPr/>
        </p:nvSpPr>
        <p:spPr>
          <a:xfrm>
            <a:off x="6334242" y="0"/>
            <a:ext cx="618744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BFE85E02-E4AC-FD10-EFFA-6E33B4DCA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9303" y="195579"/>
            <a:ext cx="5710086" cy="2043768"/>
          </a:xfrm>
        </p:spPr>
        <p:txBody>
          <a:bodyPr>
            <a:noAutofit/>
          </a:bodyPr>
          <a:lstStyle/>
          <a:p>
            <a:pPr algn="r"/>
            <a:br>
              <a:rPr lang="pt-BR" sz="3200" b="1" dirty="0"/>
            </a:br>
            <a:r>
              <a:rPr lang="pt-BR" sz="3200" b="1" dirty="0"/>
              <a:t>COMUNIDADE DE VIDA CRISTÃ</a:t>
            </a:r>
            <a:br>
              <a:rPr lang="pt-BR" sz="3200" b="1" dirty="0"/>
            </a:br>
            <a:r>
              <a:rPr lang="pt-BR" sz="3200" b="1" dirty="0"/>
              <a:t>CELEBRAÇÃO DE NATAL</a:t>
            </a:r>
            <a:br>
              <a:rPr lang="pt-BR" sz="3200" b="1" dirty="0"/>
            </a:br>
            <a:r>
              <a:rPr lang="pt-BR" sz="2800" b="1" dirty="0"/>
              <a:t>17 de dezembro de 2025</a:t>
            </a:r>
            <a:endParaRPr lang="pt-BR" sz="2800" dirty="0"/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C7117E7-5D34-82D4-1D28-D6BF82443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710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8722E-86F2-A36D-03B1-B9BED2C0B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01458E5-10BC-8F83-97BA-7D7A31B285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29CF0F3D-B357-A2B9-E5C3-47B687FDE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7B6D916-479C-E21C-B95D-8305F62FE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323923"/>
            <a:ext cx="8067462" cy="615706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Texto bíblico – </a:t>
            </a:r>
            <a:r>
              <a:rPr lang="pt-BR" sz="3600" b="1" dirty="0" err="1"/>
              <a:t>Lc</a:t>
            </a:r>
            <a:r>
              <a:rPr lang="pt-BR" sz="3600" b="1" dirty="0"/>
              <a:t> 2,1-14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09D993C7-7618-7117-0944-6397B3F0EF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1134502"/>
            <a:ext cx="11418298" cy="5528624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sz="2400" dirty="0"/>
              <a:t>Naqueles tempos apareceu um decreto de César Augusto, ordenando o recenseamento de toda a terra. Este recenseamento foi feito antes do governo de Quirino, na Síria. Todos iam alistar-se, cada um na sua cidade. Também José subiu da </a:t>
            </a:r>
            <a:r>
              <a:rPr lang="pt-BR" sz="2400" dirty="0" err="1"/>
              <a:t>Galiléia</a:t>
            </a:r>
            <a:r>
              <a:rPr lang="pt-BR" sz="2400" dirty="0"/>
              <a:t>, da cidade de Nazaré, à Judéia, à Cidade de Davi, chamada Belém, porque era da casa e família de Davi, para se alistar com a sua esposa Maria, que estava grávida. Estando eles ali, completaram-se os dias dela. E deu à luz seu filho primogênito, e, envolvendo-o em faixas, reclinou-o num presépio porque não havia lugar para eles na hospedaria. Havia nos arredores uns pastores, que vigiavam e guardavam seu rebanho nos campos durante as vigílias da noite. Um anjo do Senhor apareceu-lhes e a glória do Senhor refulgiu ao redor deles, e tiveram grande temor. O anjo disse-lhes: Não temais, eis que vos anuncio uma boa nova que será alegria para todo o povo: hoje vos nasceu na Cidade de Davi um Salvador, que é o Cristo Senhor. Isto vos servirá de sinal: achareis um recém-nascido envolto em faixas e posto numa manjedoura. E subitamente ao anjo se juntou uma multidão do exército celeste, que louvava a Deus e dizia: Glória a Deus no mais alto dos céus e na terra paz aos homens por ele amados.</a:t>
            </a:r>
            <a:endParaRPr lang="pt-BR" sz="2400" dirty="0">
              <a:effectLst/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7BAAB84-6682-6C47-066D-7DD2BF823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675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33940-743B-CB87-1C80-FAA886C4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D0AF8A3-06BA-BA3E-2568-0BA5D70BCC97}"/>
              </a:ext>
            </a:extLst>
          </p:cNvPr>
          <p:cNvSpPr/>
          <p:nvPr/>
        </p:nvSpPr>
        <p:spPr>
          <a:xfrm>
            <a:off x="172497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2AE42B34-4C21-4DBB-7F92-A1998922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FC03EF09-BBD1-24F2-A0B5-19DFFA22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446" y="388337"/>
            <a:ext cx="8067462" cy="860334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Ressonância do texto bíblico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910ED2B-4F9D-5113-9BFB-18DB036D00C2}"/>
              </a:ext>
            </a:extLst>
          </p:cNvPr>
          <p:cNvSpPr txBox="1">
            <a:spLocks/>
          </p:cNvSpPr>
          <p:nvPr/>
        </p:nvSpPr>
        <p:spPr>
          <a:xfrm>
            <a:off x="2213667" y="1637007"/>
            <a:ext cx="7764665" cy="3031537"/>
          </a:xfrm>
          <a:prstGeom prst="rect">
            <a:avLst/>
          </a:prstGeom>
          <a:solidFill>
            <a:srgbClr val="FFE6AB">
              <a:alpha val="84000"/>
            </a:srgbClr>
          </a:solidFill>
          <a:ln>
            <a:solidFill>
              <a:srgbClr val="A46D3B"/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pt-BR" sz="26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600" b="1" dirty="0"/>
              <a:t>O que o Natal inspira em mim?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2600" dirty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Uma pessoa inicia, dizendo uma palavra ou frase.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Outras continuam espontaneamente. 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26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pt-BR" sz="2600" dirty="0"/>
          </a:p>
        </p:txBody>
      </p:sp>
      <p:pic>
        <p:nvPicPr>
          <p:cNvPr id="7170" name="Picture 2" descr="O Mês da Bíblia: vestir-se da Nova Humanidade - Vatican News">
            <a:extLst>
              <a:ext uri="{FF2B5EF4-FFF2-40B4-BE49-F238E27FC236}">
                <a16:creationId xmlns:a16="http://schemas.microsoft.com/office/drawing/2014/main" id="{B12EFFB3-6D2D-48F1-E01D-4ED10B0EE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2"/>
          <a:stretch>
            <a:fillRect/>
          </a:stretch>
        </p:blipFill>
        <p:spPr bwMode="auto">
          <a:xfrm>
            <a:off x="2213666" y="4531082"/>
            <a:ext cx="7764665" cy="193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4C874BC-DE52-580C-E236-B14B73FCB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755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8A79F4-009F-498A-FB7D-80E46C28B2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753DC99-D31E-F98D-B5DC-D4C49439170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8EE6D3A8-43CD-8AD7-784C-DDC130FF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AE78501-D429-1E60-D596-16E909C70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194873"/>
            <a:ext cx="8067462" cy="860334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Tempo de conciliação e de fraternidade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467F043-AFC4-9ED0-062F-026ED72469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1684384"/>
            <a:ext cx="8915729" cy="4796627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dirty="0"/>
              <a:t>Natal é, também, tempo recompor, aconchegar, reconciliar, “retornar” ao regaço de uma comunidade amada, de uma Igreja Mãe, de uma família reunida. </a:t>
            </a:r>
          </a:p>
          <a:p>
            <a:pPr marL="0" indent="0" algn="just">
              <a:buNone/>
            </a:pPr>
            <a:r>
              <a:rPr lang="pt-BR" dirty="0"/>
              <a:t>Mas para isso precisamos de um “grande e tranquilo silêncio” que nos permita escutar A VOZ do bem que está em nós e a redescobrir as raízes mais profundas e constitutivas do nosso ser, dando-nos um novo sentido e ajudando-nos a encontrar a razão do nosso viver: caminhar juntos como irmãos e irmãs, como amigos, respeitando e valorizando as nossas diferenças para construir o bem comum!</a:t>
            </a:r>
            <a:endParaRPr lang="pt-BR" dirty="0">
              <a:effectLst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1777014-B2ED-67DC-A4B0-8A7641DF0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7355" y="1680637"/>
            <a:ext cx="2942148" cy="4307305"/>
          </a:xfrm>
          <a:prstGeom prst="rect">
            <a:avLst/>
          </a:prstGeom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8889934-E718-2A20-AE70-FC8A30F5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57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5AFD3-C7B4-7960-D9D3-0BB2D5FF4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D498119-DB95-9B90-62CB-F1E4B8DDC2F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E518B018-A739-5311-2E32-F47954CCF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215D7E66-BC9A-8951-AD4A-FA075CC88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194872"/>
            <a:ext cx="8067462" cy="1329127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Pedindo a Deus que ajude a reconciliar com nossos irmãos e irmãs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01CD828C-4785-FEBB-FF0B-8766BB88AB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18" y="1718871"/>
            <a:ext cx="11382532" cy="3751487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dirty="0"/>
              <a:t>O papa Leão XIV, na última sexta-feira nos ensinou que o presente mais belo que poderia haver em nossa Natal seria abrir as nossas casas, nossos corações para acolher a pobreza, em todas as suas formas, incluindo a pobreza do afeto, a pobreza de paciência, a pobreza de inteligência, a pobreza de humildade, a pobreza material e a pobreza existencial.</a:t>
            </a:r>
          </a:p>
          <a:p>
            <a:pPr marL="0" indent="0" algn="just">
              <a:buNone/>
            </a:pPr>
            <a:endParaRPr lang="pt-BR" dirty="0">
              <a:effectLst/>
            </a:endParaRPr>
          </a:p>
          <a:p>
            <a:pPr marL="0" indent="0" algn="just">
              <a:buNone/>
            </a:pPr>
            <a:r>
              <a:rPr lang="pt-BR" b="1" dirty="0"/>
              <a:t>Que pobrezas eu carrego?</a:t>
            </a:r>
          </a:p>
          <a:p>
            <a:pPr marL="0" indent="0">
              <a:buNone/>
            </a:pPr>
            <a:r>
              <a:rPr lang="pt-BR" b="1" dirty="0"/>
              <a:t>Que </a:t>
            </a:r>
            <a:r>
              <a:rPr lang="pt-BR" b="1" dirty="0">
                <a:effectLst/>
              </a:rPr>
              <a:t>pessoas o Senhor pede que nos </a:t>
            </a:r>
            <a:br>
              <a:rPr lang="pt-BR" b="1" dirty="0">
                <a:effectLst/>
              </a:rPr>
            </a:br>
            <a:r>
              <a:rPr lang="pt-BR" b="1" dirty="0">
                <a:effectLst/>
              </a:rPr>
              <a:t>reconciliemos? 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D92BCEE-E3D3-F868-5F9A-898ECB8D929C}"/>
              </a:ext>
            </a:extLst>
          </p:cNvPr>
          <p:cNvSpPr/>
          <p:nvPr/>
        </p:nvSpPr>
        <p:spPr>
          <a:xfrm>
            <a:off x="2389871" y="6178977"/>
            <a:ext cx="77980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3200" b="0" cap="none" spc="0" dirty="0">
                <a:ln w="0"/>
                <a:gradFill>
                  <a:gsLst>
                    <a:gs pos="0">
                      <a:srgbClr val="A46D3B"/>
                    </a:gs>
                    <a:gs pos="75000">
                      <a:srgbClr val="C48346"/>
                    </a:gs>
                    <a:gs pos="100000">
                      <a:srgbClr val="DEC592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Minutos em silêncio com fundo musical.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609712-FD54-8042-708A-E17F69B715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11820" r="5250" b="17264"/>
          <a:stretch>
            <a:fillRect/>
          </a:stretch>
        </p:blipFill>
        <p:spPr bwMode="auto">
          <a:xfrm>
            <a:off x="7908758" y="3785053"/>
            <a:ext cx="3846424" cy="229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70DA3D-40C6-7D3E-DC88-CAC5BF828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5050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AAA308-65CD-E7F7-2835-2B95A22A9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F95C362-6D65-2547-AEFC-5F73FF1341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4FB4BB77-649F-983A-F330-B51CB766C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DECFC28-912A-D090-1FA4-DB9AFF9CA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501748"/>
            <a:ext cx="8067462" cy="860334"/>
          </a:xfrm>
        </p:spPr>
        <p:txBody>
          <a:bodyPr anchor="b">
            <a:normAutofit fontScale="90000"/>
          </a:bodyPr>
          <a:lstStyle/>
          <a:p>
            <a:r>
              <a:rPr lang="pt-BR" sz="3600" b="1" dirty="0"/>
              <a:t>Tempo de renovar nossa aliança com Deus 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685BC36-A458-83BD-97BA-9B449836D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1863830"/>
            <a:ext cx="10937034" cy="4492422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dirty="0"/>
              <a:t>No Angelus do dia 7 deste mês, o papa Leão XIV lembrou que "cada um de nós pode ser uma pequena luz" para um mundo melhor.</a:t>
            </a:r>
          </a:p>
          <a:p>
            <a:pPr marL="0" indent="0" algn="just">
              <a:buNone/>
            </a:pPr>
            <a:r>
              <a:rPr lang="pt-BR" dirty="0"/>
              <a:t>Cada um(a) de nós é chamado a continuar o plano de Deus. Nossos projetos de vida só tem sentido quando estão em sintonia com a vontade de Deus.</a:t>
            </a:r>
          </a:p>
          <a:p>
            <a:pPr marL="0" indent="0" algn="just">
              <a:buNone/>
            </a:pPr>
            <a:r>
              <a:rPr lang="pt-BR" dirty="0"/>
              <a:t>O papa Francisco nos ensinou que “o nascimento de Cristo é o testemunho mais forte e eloquente de quanto Deus amou o homem. Amou-o com um amor pessoal. É por isso que tomou um corpo humano, ao qual Se uniu e assumiu para sempre. O nascimento de Cristo é, em si mesmo, uma “aliança de amor” estipulada para sempre entre Deus e o homem”.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BBDF031-9641-3619-FB1F-2F9F0E8A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5087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82379-554E-D9B8-F0B5-206D34D735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52EBE19-BA88-513B-BED8-335EB6408D0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C275697B-526D-B37D-FBF7-3C26503F3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3975E82-768C-5802-FE9A-306084B48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568" y="630084"/>
            <a:ext cx="8872482" cy="860334"/>
          </a:xfrm>
        </p:spPr>
        <p:txBody>
          <a:bodyPr anchor="b">
            <a:normAutofit fontScale="90000"/>
          </a:bodyPr>
          <a:lstStyle/>
          <a:p>
            <a:r>
              <a:rPr lang="pt-BR" sz="3600" b="1" dirty="0"/>
              <a:t>Quero renovar minha aliança </a:t>
            </a:r>
            <a:br>
              <a:rPr lang="pt-BR" sz="3600" b="1" dirty="0"/>
            </a:br>
            <a:r>
              <a:rPr lang="pt-BR" sz="3600" b="1" dirty="0"/>
              <a:t>com Deus nesse Natal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86A6B98-79A4-2127-8662-1DB6CDEB7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46" y="1863830"/>
            <a:ext cx="6320591" cy="3831117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dirty="0"/>
              <a:t>A aliança é fidelidade, é ser fiel. Fomos escolhidos, o Senhor fez-nos uma promessa, agora Ele pede-nos uma aliança. Uma aliança de fidelidade e compromisso. 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>
              <a:buNone/>
            </a:pPr>
            <a:r>
              <a:rPr lang="pt-BR" b="1" dirty="0"/>
              <a:t>Que compromissos e alianças quero</a:t>
            </a:r>
            <a:br>
              <a:rPr lang="pt-BR" b="1" dirty="0"/>
            </a:br>
            <a:r>
              <a:rPr lang="pt-BR" b="1" dirty="0"/>
              <a:t>renovar com Deus nesse Natal? </a:t>
            </a:r>
          </a:p>
        </p:txBody>
      </p:sp>
      <p:pic>
        <p:nvPicPr>
          <p:cNvPr id="9224" name="Picture 8" descr="Página 3 | Nascimento menino jesus Imagens – Download Grátis no Freepik">
            <a:extLst>
              <a:ext uri="{FF2B5EF4-FFF2-40B4-BE49-F238E27FC236}">
                <a16:creationId xmlns:a16="http://schemas.microsoft.com/office/drawing/2014/main" id="{36A3B1F2-35FF-A08B-D69B-18CD001D1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673" y="1988935"/>
            <a:ext cx="3563714" cy="356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AC7D681-296E-50B1-1178-2AA9432F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0176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0E33B-11EB-BF0D-23A1-50FE17A22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A958A0A-FBA7-3091-097D-B3F2FE2D0DD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2C208F74-67BE-5990-F2A4-23B4CC3E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17AC564-40B5-67EE-625D-152C6D71B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8568" y="630084"/>
            <a:ext cx="8872482" cy="860334"/>
          </a:xfrm>
        </p:spPr>
        <p:txBody>
          <a:bodyPr anchor="b">
            <a:normAutofit fontScale="90000"/>
          </a:bodyPr>
          <a:lstStyle/>
          <a:p>
            <a:r>
              <a:rPr lang="pt-BR" sz="3600" b="1" dirty="0"/>
              <a:t>Renovando a aliança da CVX</a:t>
            </a:r>
            <a:br>
              <a:rPr lang="pt-BR" sz="3600" b="1" dirty="0"/>
            </a:br>
            <a:r>
              <a:rPr lang="pt-BR" sz="3600" b="1" dirty="0"/>
              <a:t>com Deus nesse Natal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D815A17F-B03F-1038-49A6-79D53944D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46" y="1863830"/>
            <a:ext cx="8728103" cy="4799296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dirty="0"/>
              <a:t>Deus nos chamou para constituir comunidade, numa mesma espiritualidade e sempre em missão.</a:t>
            </a:r>
          </a:p>
          <a:p>
            <a:pPr marL="0" indent="0" algn="just">
              <a:buNone/>
            </a:pPr>
            <a:r>
              <a:rPr lang="pt-BR" dirty="0"/>
              <a:t>Maria, para nós, é um modelo dinâmico a seguir, junto com Maria aprendemos a renovar nossos compromissos com seu Filho Jesus.</a:t>
            </a:r>
          </a:p>
          <a:p>
            <a:pPr marL="0" indent="0" algn="just">
              <a:buNone/>
            </a:pPr>
            <a:r>
              <a:rPr lang="pt-BR" dirty="0"/>
              <a:t>O </a:t>
            </a:r>
            <a:r>
              <a:rPr lang="pt-BR" b="1" i="1" dirty="0"/>
              <a:t>sim</a:t>
            </a:r>
            <a:r>
              <a:rPr lang="pt-BR" dirty="0"/>
              <a:t> de Maria é uma resposta de amor. Tocada pelo amor que se dá, ela se converte no amor que transmite a vida ao mundo. </a:t>
            </a:r>
          </a:p>
          <a:p>
            <a:pPr marL="0" indent="0" algn="just">
              <a:buNone/>
            </a:pPr>
            <a:r>
              <a:rPr lang="pt-BR" dirty="0"/>
              <a:t>Como Comunidade de Vida Cristã, peçamos a Maria que nos ensine a nos manter fiel à aliança com Jesus.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7B9E659-38E0-0809-343F-10D9AC1A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777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B6BB11-CD92-6E56-65F9-27D9966E5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6ED9D07-A7D3-A948-C329-E246A8524B4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C3D59746-CB60-28AB-9B2A-EBF0BF48E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04F2C56-B94A-EA58-A938-A75000C3C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945" y="194873"/>
            <a:ext cx="8646697" cy="1240746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Renovando a aliança da CVX com Deus e com a intercessão de Maria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902E909-B23C-2268-D5C0-4AAAD20D76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46" y="1630492"/>
            <a:ext cx="10896557" cy="4799296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sz="2400" dirty="0"/>
              <a:t>Oh Maria, recorremos a ti, Mãe do Senhor e Mãe de todos nós,</a:t>
            </a:r>
          </a:p>
          <a:p>
            <a:pPr marL="0" indent="0" algn="just">
              <a:buNone/>
            </a:pPr>
            <a:r>
              <a:rPr lang="pt-BR" sz="2400" dirty="0"/>
              <a:t>para agradecer teu Sim que nos deu a encarnação do Sim de Deus e levou a vida à plenitude.</a:t>
            </a:r>
          </a:p>
          <a:p>
            <a:pPr marL="0" indent="0" algn="just">
              <a:buNone/>
            </a:pPr>
            <a:r>
              <a:rPr lang="pt-BR" sz="2400" dirty="0"/>
              <a:t>Te pedimos, que nos ensines a imitar-te pronunciando nosso Sim com fé e valor.</a:t>
            </a:r>
          </a:p>
          <a:p>
            <a:pPr marL="0" indent="0" algn="just">
              <a:buNone/>
            </a:pPr>
            <a:r>
              <a:rPr lang="pt-BR" sz="2400" dirty="0"/>
              <a:t>Tu conheces o que custa viver o Sim, protege o nosso na integridade e na alegria.</a:t>
            </a:r>
          </a:p>
          <a:p>
            <a:pPr marL="0" indent="0" algn="just">
              <a:buNone/>
            </a:pPr>
            <a:r>
              <a:rPr lang="pt-BR" sz="2400" dirty="0"/>
              <a:t>Pede a teu Filho divino que nos conceda a graça de repetir sempre nosso Sim</a:t>
            </a:r>
          </a:p>
          <a:p>
            <a:pPr marL="0" indent="0" algn="just">
              <a:buNone/>
            </a:pPr>
            <a:r>
              <a:rPr lang="pt-BR" sz="2400" dirty="0"/>
              <a:t>com um abandono cada vez maior e experimentar neste crescimento,</a:t>
            </a:r>
          </a:p>
          <a:p>
            <a:pPr marL="0" indent="0" algn="just">
              <a:buNone/>
            </a:pPr>
            <a:r>
              <a:rPr lang="pt-BR" sz="2400" dirty="0"/>
              <a:t>o sentido profundo de nossa vida.</a:t>
            </a:r>
          </a:p>
          <a:p>
            <a:pPr marL="0" indent="0" algn="just">
              <a:buNone/>
            </a:pPr>
            <a:r>
              <a:rPr lang="pt-BR" sz="2400" dirty="0"/>
              <a:t>Sob tua inspiração, possamos contribuir para construir o Reino de Deus,</a:t>
            </a:r>
          </a:p>
          <a:p>
            <a:pPr marL="0" indent="0" algn="just">
              <a:buNone/>
            </a:pPr>
            <a:r>
              <a:rPr lang="pt-BR" sz="2400" dirty="0"/>
              <a:t>agora e sempre, pelos séculos dos séculos. </a:t>
            </a:r>
          </a:p>
          <a:p>
            <a:pPr marL="0" indent="0" algn="just">
              <a:buNone/>
            </a:pPr>
            <a:r>
              <a:rPr lang="pt-BR" sz="2400" dirty="0"/>
              <a:t>Amém.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63A5A7BA-A52A-00DA-74CC-E4888F8AA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0689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42673F8-8B08-8A8B-CF11-7EEB8A2024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38A3EF2-3A41-B8F6-0667-E59ABFC0BC87}"/>
              </a:ext>
            </a:extLst>
          </p:cNvPr>
          <p:cNvSpPr txBox="1">
            <a:spLocks/>
          </p:cNvSpPr>
          <p:nvPr/>
        </p:nvSpPr>
        <p:spPr>
          <a:xfrm>
            <a:off x="492705" y="1828800"/>
            <a:ext cx="9414741" cy="3304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/>
              <a:t>Cântico final: Melodia da Ressurreição </a:t>
            </a:r>
          </a:p>
          <a:p>
            <a:endParaRPr lang="pt-BR" sz="4000" b="1" dirty="0"/>
          </a:p>
          <a:p>
            <a:r>
              <a:rPr lang="pt-BR" sz="2400" b="1" dirty="0">
                <a:hlinkClick r:id="rId2"/>
              </a:rPr>
              <a:t>https://opa.art.br/opamusica/wp-content/uploads/2016/01/MELODIA_DE_RESSURREICAO.mp3</a:t>
            </a:r>
            <a:r>
              <a:rPr lang="pt-BR" sz="2400" b="1" dirty="0"/>
              <a:t> </a:t>
            </a:r>
          </a:p>
          <a:p>
            <a:endParaRPr lang="pt-BR" sz="4000" b="1" dirty="0"/>
          </a:p>
          <a:p>
            <a:endParaRPr lang="pt-BR" sz="4000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03F3AB-4126-7D67-1A93-76D87A4B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15087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699CCE0-2791-7A5E-B804-938F3208D78F}"/>
              </a:ext>
            </a:extLst>
          </p:cNvPr>
          <p:cNvSpPr/>
          <p:nvPr/>
        </p:nvSpPr>
        <p:spPr>
          <a:xfrm>
            <a:off x="0" y="0"/>
            <a:ext cx="12521682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61B9B43-F18B-0657-D54F-FA53ED12F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A4F5B43-DC37-2684-459E-72D248173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501748"/>
            <a:ext cx="4355265" cy="860334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Celebrar o Natal  </a:t>
            </a:r>
            <a:endParaRPr lang="pt-BR" sz="36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D9FD2A5-AB3E-5F72-D0BE-88E3A5113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2461"/>
                    </a14:imgEffect>
                    <a14:imgEffect>
                      <a14:saturation sa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179" y="3572319"/>
            <a:ext cx="4811409" cy="3202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7B950F59-3A45-5CAD-F006-CB0F2CCE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1684384"/>
            <a:ext cx="11295854" cy="2266948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sz="3000" dirty="0"/>
              <a:t>A encíclica </a:t>
            </a:r>
            <a:r>
              <a:rPr lang="pt-BR" sz="3000" i="1" dirty="0"/>
              <a:t>Fratelli Tutti</a:t>
            </a:r>
            <a:r>
              <a:rPr lang="pt-BR" sz="3000" dirty="0"/>
              <a:t>, do Papa Francisco, nos recorda que todos somos irmãos e irmãs, chamados a construir uma sociedade mais justa, fraterna e solidária. Ao aproximar-se o Natal, esse chamado ecoa com uma força especial, pois celebramos o nascimento de </a:t>
            </a:r>
            <a:br>
              <a:rPr lang="pt-BR" sz="3000" dirty="0"/>
            </a:br>
            <a:endParaRPr lang="pt-BR" sz="3000" dirty="0"/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06CCDFFD-EBB9-DBFA-7A5F-75129AF555D1}"/>
              </a:ext>
            </a:extLst>
          </p:cNvPr>
          <p:cNvSpPr txBox="1">
            <a:spLocks/>
          </p:cNvSpPr>
          <p:nvPr/>
        </p:nvSpPr>
        <p:spPr>
          <a:xfrm>
            <a:off x="387460" y="3354050"/>
            <a:ext cx="6350630" cy="30022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dirty="0"/>
              <a:t>Jesus, que veio ao mundo para nos ensinar o amor incondicional e o cuidado com o próximo.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pt-BR" sz="3000" dirty="0"/>
              <a:t>Esse amor deve também estender-se à nossa casa comum: o planeta que Deus nos deu para habitar e proteger.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pt-BR" sz="3000" dirty="0"/>
          </a:p>
        </p:txBody>
      </p:sp>
      <p:sp>
        <p:nvSpPr>
          <p:cNvPr id="10" name="Espaço Reservado para Número de Slide 9">
            <a:extLst>
              <a:ext uri="{FF2B5EF4-FFF2-40B4-BE49-F238E27FC236}">
                <a16:creationId xmlns:a16="http://schemas.microsoft.com/office/drawing/2014/main" id="{C4D12FDB-A7B2-C62B-3748-FFDB3BC18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84649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E0BE7-430D-1872-67E2-9FF56749F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F56FD7F-3D27-8AAE-28FE-C364E89A17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7623854-A9F1-770E-A1C3-A98064740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31477A7E-B11E-68E0-E16C-9D4F8A69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501748"/>
            <a:ext cx="4355265" cy="860334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Tempo de agradecer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9FC7428-D6CA-DD3D-1DE8-142D015F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1566896"/>
            <a:ext cx="6985417" cy="4789356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dirty="0"/>
              <a:t>Natal é tempo de paz, de graça e de alegria, e, principalmente, de gratidão a Deus por ter nos enviado, por meio de Maria, seu Filho, para ser o nosso Redentor.</a:t>
            </a:r>
          </a:p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Esta é a causa e a fonte da verdadeira alegria para nós no Natal: a plena convicção de que Deus nos ama infinitamente, a ponto de, pelo mistério da encarnação, assumir a condição humana e tornar-se verdadeiramente um de nós, semelhante a nós em tudo, exceto no pecado.</a:t>
            </a:r>
          </a:p>
        </p:txBody>
      </p:sp>
      <p:pic>
        <p:nvPicPr>
          <p:cNvPr id="1026" name="Picture 2" descr="grata - Agradecendo a Deus por mais um ano de vida">
            <a:extLst>
              <a:ext uri="{FF2B5EF4-FFF2-40B4-BE49-F238E27FC236}">
                <a16:creationId xmlns:a16="http://schemas.microsoft.com/office/drawing/2014/main" id="{2C1D2CC5-A225-61B4-2A4A-1298BB623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443"/>
                    </a14:imgEffect>
                    <a14:imgEffect>
                      <a14:saturation sat="197000"/>
                    </a14:imgEffect>
                    <a14:imgEffect>
                      <a14:brightnessContrast bright="-20000" contras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11" r="25657"/>
          <a:stretch>
            <a:fillRect/>
          </a:stretch>
        </p:blipFill>
        <p:spPr bwMode="auto">
          <a:xfrm>
            <a:off x="7794885" y="1744157"/>
            <a:ext cx="3992381" cy="471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924610-D89A-D671-5B53-050A53E9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4645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1A710-AA05-3B9F-8D7D-1BDB8B532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A1D5C4A5-51EA-B878-AB93-C467FC489C3C}"/>
              </a:ext>
            </a:extLst>
          </p:cNvPr>
          <p:cNvSpPr/>
          <p:nvPr/>
        </p:nvSpPr>
        <p:spPr>
          <a:xfrm>
            <a:off x="0" y="0"/>
            <a:ext cx="12521682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D4609513-56D3-DFAE-B796-25342102A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124A9A10-C073-E3B9-6D37-00879D540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501748"/>
            <a:ext cx="8454453" cy="860334"/>
          </a:xfrm>
        </p:spPr>
        <p:txBody>
          <a:bodyPr anchor="b">
            <a:normAutofit fontScale="90000"/>
          </a:bodyPr>
          <a:lstStyle/>
          <a:p>
            <a:r>
              <a:rPr lang="pt-BR" sz="3600" b="1" dirty="0"/>
              <a:t>Gratidão pelo amor de Deus em minha vida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5698F075-9B48-E922-9110-967CCA815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44" y="1863830"/>
            <a:ext cx="11707055" cy="2644001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dirty="0"/>
              <a:t>Jesus veio ao mundo para nos revelar que “Deus é amor”. Ele é justiça, misericórdia e bondade infinita. É esse mistério do amor e da bondade de Deus, manifestado em Nosso Senhor Jesus Cristo, que celebramos no Natal.</a:t>
            </a:r>
          </a:p>
          <a:p>
            <a:pPr marL="0" indent="0" algn="just">
              <a:buNone/>
            </a:pPr>
            <a:r>
              <a:rPr lang="pt-BR" dirty="0">
                <a:effectLst/>
              </a:rPr>
              <a:t>Relembrando o ano de 2025, encontramos vários sinais do amor de Deus por mim e por nossa família.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B83A1B5-D568-F3E7-92CB-A5A361D6689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8000"/>
          </a:blip>
          <a:srcRect t="28863" b="10043"/>
          <a:stretch>
            <a:fillRect/>
          </a:stretch>
        </p:blipFill>
        <p:spPr>
          <a:xfrm>
            <a:off x="625642" y="4507831"/>
            <a:ext cx="11566358" cy="1997242"/>
          </a:xfrm>
          <a:prstGeom prst="rect">
            <a:avLst/>
          </a:prstGeom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257E5268-64F9-7DC0-BD92-B4F0C1F6C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761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8ECE2-53D6-C937-8DC3-6BE5ED7D4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2DA58A5-86D4-06DC-DC53-C0EF298874F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042DF26F-637E-FF63-31C4-71D9AF64D8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8E66B486-1D62-7616-BC0A-348836903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501748"/>
            <a:ext cx="8454453" cy="860334"/>
          </a:xfrm>
        </p:spPr>
        <p:txBody>
          <a:bodyPr anchor="b">
            <a:normAutofit fontScale="90000"/>
          </a:bodyPr>
          <a:lstStyle/>
          <a:p>
            <a:r>
              <a:rPr lang="pt-BR" sz="3600" b="1" dirty="0"/>
              <a:t>Gratidão pelo amor de Deus em minha vida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393F23BA-9707-1050-6308-A4A8182E57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9271" y="2207301"/>
            <a:ext cx="6655633" cy="2443397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b="1" dirty="0">
                <a:effectLst/>
              </a:rPr>
              <a:t>Do ano que passou, o que queremos agradecer a Deus? </a:t>
            </a:r>
          </a:p>
          <a:p>
            <a:pPr marL="0" indent="0" algn="just">
              <a:buNone/>
            </a:pPr>
            <a:endParaRPr lang="pt-BR" b="1" dirty="0">
              <a:effectLst/>
            </a:endParaRPr>
          </a:p>
          <a:p>
            <a:pPr marL="0" indent="0" algn="just">
              <a:buNone/>
            </a:pPr>
            <a:r>
              <a:rPr lang="pt-BR" b="1" dirty="0">
                <a:effectLst/>
              </a:rPr>
              <a:t>Que sinais do seu amor gos</a:t>
            </a:r>
            <a:r>
              <a:rPr lang="pt-BR" b="1" dirty="0"/>
              <a:t>taria de lembrar e agradecer a Deus?</a:t>
            </a:r>
            <a:endParaRPr lang="pt-BR" b="1" dirty="0">
              <a:effectLst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3C31C32-4BDF-7B70-3850-FFF54527C9E2}"/>
              </a:ext>
            </a:extLst>
          </p:cNvPr>
          <p:cNvSpPr/>
          <p:nvPr/>
        </p:nvSpPr>
        <p:spPr>
          <a:xfrm>
            <a:off x="1221566" y="5771477"/>
            <a:ext cx="84544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3200" b="0" cap="none" spc="0" dirty="0">
                <a:ln w="0"/>
                <a:gradFill>
                  <a:gsLst>
                    <a:gs pos="0">
                      <a:srgbClr val="A46D3B"/>
                    </a:gs>
                    <a:gs pos="75000">
                      <a:srgbClr val="C48346"/>
                    </a:gs>
                    <a:gs pos="100000">
                      <a:srgbClr val="DEC592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Minutos em silêncio com fundo musical.</a:t>
            </a:r>
          </a:p>
        </p:txBody>
      </p:sp>
      <p:pic>
        <p:nvPicPr>
          <p:cNvPr id="2050" name="Picture 2" descr="Paróquia Martin Luther no Rio de Janeiro - IECLB - Uma singela forma de  orar, para um bom amigo. 1535&quot; COMO SE DEVE ORAR, para o mestre Pedro  Barbeiro. &quot;Caro mestre Pedro!">
            <a:extLst>
              <a:ext uri="{FF2B5EF4-FFF2-40B4-BE49-F238E27FC236}">
                <a16:creationId xmlns:a16="http://schemas.microsoft.com/office/drawing/2014/main" id="{2AA1168C-219E-43CC-3661-F4EF6DCD7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88"/>
          <a:stretch>
            <a:fillRect/>
          </a:stretch>
        </p:blipFill>
        <p:spPr bwMode="auto">
          <a:xfrm>
            <a:off x="8518358" y="2207301"/>
            <a:ext cx="2860386" cy="33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966D4CC7-30F9-88DA-DA4B-837C2CF9F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8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15F07-9104-1798-6F9C-B6947BA72D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CA031F1-FEA5-3633-A22D-4AFB28A6473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F1F2CD41-C172-FB89-0CA1-3FEFFD919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920FFF59-ED52-B79A-C9DD-6A0AF432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501748"/>
            <a:ext cx="8454453" cy="860334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Gratidão pelo amor de Deus à CVX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E88DE744-8A7C-5FDE-95F2-8691C5E48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924" y="1863830"/>
            <a:ext cx="5692582" cy="1738233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b="1" dirty="0">
                <a:effectLst/>
              </a:rPr>
              <a:t>Queremo</a:t>
            </a:r>
            <a:r>
              <a:rPr lang="pt-BR" b="1" dirty="0"/>
              <a:t>s agradecer a Deus pelas graças derramadas em nossas comunidades (local, regional ou nacional).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56A5FAF-038B-D36D-0714-4EBE71B73FE9}"/>
              </a:ext>
            </a:extLst>
          </p:cNvPr>
          <p:cNvSpPr/>
          <p:nvPr/>
        </p:nvSpPr>
        <p:spPr>
          <a:xfrm>
            <a:off x="595923" y="5613472"/>
            <a:ext cx="51631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3200" b="0" cap="none" spc="0" dirty="0">
                <a:ln w="0"/>
                <a:gradFill>
                  <a:gsLst>
                    <a:gs pos="0">
                      <a:srgbClr val="A46D3B"/>
                    </a:gs>
                    <a:gs pos="75000">
                      <a:srgbClr val="C48346"/>
                    </a:gs>
                    <a:gs pos="100000">
                      <a:srgbClr val="DEC592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Minutos em silêncio com fundo musical.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FB34BBD-3D73-0BC1-D077-618A77EC6652}"/>
              </a:ext>
            </a:extLst>
          </p:cNvPr>
          <p:cNvSpPr txBox="1"/>
          <p:nvPr/>
        </p:nvSpPr>
        <p:spPr>
          <a:xfrm>
            <a:off x="595923" y="3750884"/>
            <a:ext cx="569258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2800" b="1" dirty="0">
                <a:effectLst/>
              </a:rPr>
              <a:t>Que sinais do seu amor à CVX gos</a:t>
            </a:r>
            <a:r>
              <a:rPr lang="pt-BR" sz="2800" b="1" dirty="0"/>
              <a:t>taria de lembrar e agradecer a Deus?</a:t>
            </a:r>
            <a:endParaRPr lang="pt-BR" sz="2800" b="1" dirty="0">
              <a:effectLst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CDFD861-3C41-3D45-6E30-C9024D293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198" y="2837331"/>
            <a:ext cx="3169305" cy="153169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FA19FAB-A893-781E-449D-E84DF4E61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1549" y="2089239"/>
            <a:ext cx="2823360" cy="1609076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70D3EA2-CE50-460B-C41F-5D163208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343" y="4369026"/>
            <a:ext cx="2730160" cy="204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39CA1C1-1C1B-AC66-6170-789AD1EDCC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6145" y="5260571"/>
            <a:ext cx="3746500" cy="1155700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B4EADE7-2D70-FCA1-2DE5-C6A2520BE6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74"/>
          <a:stretch>
            <a:fillRect/>
          </a:stretch>
        </p:blipFill>
        <p:spPr bwMode="auto">
          <a:xfrm>
            <a:off x="6471549" y="3685446"/>
            <a:ext cx="2823360" cy="158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6C73065-2BCD-DB02-0390-F4E7BBC0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550" y="1098723"/>
            <a:ext cx="2996953" cy="173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spaço Reservado para Número de Slide 13">
            <a:extLst>
              <a:ext uri="{FF2B5EF4-FFF2-40B4-BE49-F238E27FC236}">
                <a16:creationId xmlns:a16="http://schemas.microsoft.com/office/drawing/2014/main" id="{6D3DDB80-E1B7-89CD-C9CA-CACB6AD7F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1450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E8098-9D8D-CB7F-147E-634E120D9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3B424506-B7A5-0983-B942-ECF580B802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AE3D60BC-CBC3-A999-6B9A-A5B25C0AF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A432ACB-8D79-DB6D-9B22-668A5ABF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4" y="501748"/>
            <a:ext cx="4355265" cy="860334"/>
          </a:xfrm>
        </p:spPr>
        <p:txBody>
          <a:bodyPr anchor="b">
            <a:normAutofit/>
          </a:bodyPr>
          <a:lstStyle/>
          <a:p>
            <a:r>
              <a:rPr lang="pt-BR" sz="3600" b="1" dirty="0"/>
              <a:t>Tempo de esperança 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633CCC15-34A5-BECD-9870-758FB4C69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734" y="1620670"/>
            <a:ext cx="8290087" cy="4978742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endParaRPr lang="pt-BR" dirty="0"/>
          </a:p>
          <a:p>
            <a:pPr marL="0" indent="0" algn="just">
              <a:buNone/>
            </a:pPr>
            <a:r>
              <a:rPr lang="pt-BR" dirty="0"/>
              <a:t>O Natal nos convida a renovar a esperança, pois “Um menino nasceu, um filho nos foi dado” (</a:t>
            </a:r>
            <a:r>
              <a:rPr lang="pt-BR" dirty="0" err="1"/>
              <a:t>Is</a:t>
            </a:r>
            <a:r>
              <a:rPr lang="pt-BR" dirty="0"/>
              <a:t> 9,6) e a vida renasce sempre que uma criança vem ao mundo.</a:t>
            </a:r>
          </a:p>
          <a:p>
            <a:pPr marL="0" indent="0" algn="just">
              <a:buNone/>
            </a:pPr>
            <a:r>
              <a:rPr lang="pt-BR" dirty="0">
                <a:effectLst/>
              </a:rPr>
              <a:t>No mundo em guerra em que estamos vivendo, a nossa mensagem de natal não pode ser outra, senão uma prece como fizeram os anjos na noite em Belém: “Glória a Deus nas alturas e paz na terra aos homens de boa vontade”. Que haja paz! Que a humanidade aprenda a vier em paz, em harmonia.</a:t>
            </a:r>
          </a:p>
          <a:p>
            <a:pPr marL="0" indent="0" algn="just">
              <a:buNone/>
            </a:pPr>
            <a:endParaRPr lang="pt-BR" dirty="0">
              <a:effectLst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AD3C18B-6528-A231-54CA-7382182587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" t="9777" r="63433"/>
          <a:stretch>
            <a:fillRect/>
          </a:stretch>
        </p:blipFill>
        <p:spPr bwMode="auto">
          <a:xfrm>
            <a:off x="9086095" y="2230270"/>
            <a:ext cx="2454442" cy="39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85600EA-D5CC-3B68-4BDE-6EFECCA67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0339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80099-DA99-5DF3-341E-C0CFAA609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765C650-8BDF-41E3-C1E4-94703B9489F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77E29CD3-F255-808E-6477-C704AE734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22BB25F-425F-B810-3E85-0A26BB08E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68" y="5366084"/>
            <a:ext cx="11182664" cy="860334"/>
          </a:xfrm>
        </p:spPr>
        <p:txBody>
          <a:bodyPr anchor="b">
            <a:normAutofit fontScale="90000"/>
          </a:bodyPr>
          <a:lstStyle/>
          <a:p>
            <a:r>
              <a:rPr lang="pt-BR" sz="3600" b="1" dirty="0"/>
              <a:t>Que esperanças peço a Deus para renovar em meu coração, no coração da minha família? 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1BFD6EDE-2AEC-832A-7A6D-AA7635174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68" y="1491916"/>
            <a:ext cx="8290087" cy="3529264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dirty="0"/>
              <a:t>Em minha vida o Natal é um tempo de alegria que se prolonga nos dias do novo ano, pois creio na ressurreição e na presença de Jesus em nossa história, iluminando nosso caminhar, incentivando-nos a lançar as redes em águas mais profundas e não temendo as ondas do mar do mundo que querem nos afundar.</a:t>
            </a:r>
          </a:p>
          <a:p>
            <a:pPr marL="0" indent="0" algn="just">
              <a:buNone/>
            </a:pPr>
            <a:r>
              <a:rPr lang="pt-BR" dirty="0">
                <a:effectLst/>
              </a:rPr>
              <a:t>Para isso, precisamos de esperança.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F721B6F-33DA-C901-F0C4-4E1717D26457}"/>
              </a:ext>
            </a:extLst>
          </p:cNvPr>
          <p:cNvSpPr txBox="1">
            <a:spLocks/>
          </p:cNvSpPr>
          <p:nvPr/>
        </p:nvSpPr>
        <p:spPr>
          <a:xfrm>
            <a:off x="504668" y="71581"/>
            <a:ext cx="7869311" cy="860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/>
              <a:t>A esperança em minha vida </a:t>
            </a:r>
            <a:endParaRPr lang="pt-BR" sz="36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3881B51-BABC-2999-2133-D7FA18936F2D}"/>
              </a:ext>
            </a:extLst>
          </p:cNvPr>
          <p:cNvSpPr/>
          <p:nvPr/>
        </p:nvSpPr>
        <p:spPr>
          <a:xfrm>
            <a:off x="4567528" y="6176663"/>
            <a:ext cx="84544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3200" b="0" cap="none" spc="0" dirty="0">
                <a:ln w="0"/>
                <a:gradFill>
                  <a:gsLst>
                    <a:gs pos="0">
                      <a:srgbClr val="A46D3B"/>
                    </a:gs>
                    <a:gs pos="75000">
                      <a:srgbClr val="C48346"/>
                    </a:gs>
                    <a:gs pos="100000">
                      <a:srgbClr val="DEC592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Minutos em silêncio com fundo musical.</a:t>
            </a:r>
          </a:p>
        </p:txBody>
      </p:sp>
      <p:pic>
        <p:nvPicPr>
          <p:cNvPr id="5122" name="Picture 2" descr="Esperança de vida à nascença por sexo | PORDATA">
            <a:extLst>
              <a:ext uri="{FF2B5EF4-FFF2-40B4-BE49-F238E27FC236}">
                <a16:creationId xmlns:a16="http://schemas.microsoft.com/office/drawing/2014/main" id="{55E05093-B9F1-D7CB-5ED2-C8A8B749D3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4" t="21112" r="22974" b="10464"/>
          <a:stretch>
            <a:fillRect/>
          </a:stretch>
        </p:blipFill>
        <p:spPr bwMode="auto">
          <a:xfrm>
            <a:off x="9021381" y="1621158"/>
            <a:ext cx="2665951" cy="340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Número de Slide 7">
            <a:extLst>
              <a:ext uri="{FF2B5EF4-FFF2-40B4-BE49-F238E27FC236}">
                <a16:creationId xmlns:a16="http://schemas.microsoft.com/office/drawing/2014/main" id="{56C01953-88A7-A04B-CE1E-6C729F459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02786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CF4FE-2CBC-E91F-C905-17A47C657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CA40437-350A-421D-D40B-DCF1A345FD8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4D8A2"/>
              </a:gs>
              <a:gs pos="16000">
                <a:srgbClr val="E9CE99"/>
              </a:gs>
              <a:gs pos="41000">
                <a:srgbClr val="DEC592"/>
              </a:gs>
              <a:gs pos="87000">
                <a:srgbClr val="DEC59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D2FAD908-B414-9E8E-77B9-3C1319094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87935" y="194873"/>
            <a:ext cx="1831568" cy="615706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BDA1816B-BBAB-4191-08AC-145E99E7F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68" y="4108276"/>
            <a:ext cx="7484300" cy="860334"/>
          </a:xfrm>
        </p:spPr>
        <p:txBody>
          <a:bodyPr anchor="b">
            <a:normAutofit fontScale="90000"/>
          </a:bodyPr>
          <a:lstStyle/>
          <a:p>
            <a:r>
              <a:rPr lang="pt-BR" sz="3600" b="1" dirty="0"/>
              <a:t>Que esperanças peço a Deus para renovar em nossa CVX? </a:t>
            </a:r>
            <a:endParaRPr lang="pt-BR" sz="3600" dirty="0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A99A94A-53A9-1CB1-314A-03FA48298F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668" y="1491916"/>
            <a:ext cx="10475495" cy="2486526"/>
          </a:xfrm>
        </p:spPr>
        <p:txBody>
          <a:bodyPr anchor="t">
            <a:noAutofit/>
          </a:bodyPr>
          <a:lstStyle/>
          <a:p>
            <a:pPr marL="0" indent="0" algn="just">
              <a:buNone/>
            </a:pPr>
            <a:r>
              <a:rPr lang="pt-BR" dirty="0"/>
              <a:t>Também em nossas Comunidades encontramos desafios, mas tem confiança que Ele caminha conosco, animando e fortalecendo a nossa fé.</a:t>
            </a:r>
          </a:p>
          <a:p>
            <a:pPr marL="0" indent="0" algn="just">
              <a:buNone/>
            </a:pPr>
            <a:r>
              <a:rPr lang="pt-BR" dirty="0"/>
              <a:t>Lembremos de nossas comunidades (local, regional e nacional).</a:t>
            </a:r>
            <a:endParaRPr lang="pt-BR" dirty="0">
              <a:effectLst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C781647-7F5B-BFCF-C8C8-44AE4A11678F}"/>
              </a:ext>
            </a:extLst>
          </p:cNvPr>
          <p:cNvSpPr txBox="1">
            <a:spLocks/>
          </p:cNvSpPr>
          <p:nvPr/>
        </p:nvSpPr>
        <p:spPr>
          <a:xfrm>
            <a:off x="504668" y="71581"/>
            <a:ext cx="9024343" cy="86033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/>
              <a:t>Renovando a esperança em nossas comunidades</a:t>
            </a:r>
            <a:endParaRPr lang="pt-BR" sz="3600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761AAE0-AB09-DC26-A8FD-975FA7FA5F46}"/>
              </a:ext>
            </a:extLst>
          </p:cNvPr>
          <p:cNvSpPr/>
          <p:nvPr/>
        </p:nvSpPr>
        <p:spPr>
          <a:xfrm>
            <a:off x="789612" y="5924715"/>
            <a:ext cx="84544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pt-BR" sz="3200" b="0" cap="none" spc="0" dirty="0">
                <a:ln w="0"/>
                <a:gradFill>
                  <a:gsLst>
                    <a:gs pos="0">
                      <a:srgbClr val="A46D3B"/>
                    </a:gs>
                    <a:gs pos="75000">
                      <a:srgbClr val="C48346"/>
                    </a:gs>
                    <a:gs pos="100000">
                      <a:srgbClr val="DEC592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Minutos em silêncio com fundo musical.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3243422-791A-6257-5D11-7E781A3B0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2862" y="3468878"/>
            <a:ext cx="2810857" cy="2486527"/>
          </a:xfrm>
          <a:prstGeom prst="rect">
            <a:avLst/>
          </a:prstGeom>
        </p:spPr>
      </p:pic>
      <p:sp>
        <p:nvSpPr>
          <p:cNvPr id="13" name="Espaço Reservado para Número de Slide 12">
            <a:extLst>
              <a:ext uri="{FF2B5EF4-FFF2-40B4-BE49-F238E27FC236}">
                <a16:creationId xmlns:a16="http://schemas.microsoft.com/office/drawing/2014/main" id="{30153CCE-2130-8981-A673-A16D2A931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DE94-2A42-9B40-A5A9-7A88D1D4992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83711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10129</TotalTime>
  <Words>1597</Words>
  <Application>Microsoft Macintosh PowerPoint</Application>
  <PresentationFormat>Widescreen</PresentationFormat>
  <Paragraphs>97</Paragraphs>
  <Slides>18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Tema do Office</vt:lpstr>
      <vt:lpstr> COMUNIDADE DE VIDA CRISTÃ CELEBRAÇÃO DE NATAL 17 de dezembro de 2025</vt:lpstr>
      <vt:lpstr>Celebrar o Natal  </vt:lpstr>
      <vt:lpstr>Tempo de agradecer</vt:lpstr>
      <vt:lpstr>Gratidão pelo amor de Deus em minha vida</vt:lpstr>
      <vt:lpstr>Gratidão pelo amor de Deus em minha vida</vt:lpstr>
      <vt:lpstr>Gratidão pelo amor de Deus à CVX</vt:lpstr>
      <vt:lpstr>Tempo de esperança </vt:lpstr>
      <vt:lpstr>Que esperanças peço a Deus para renovar em meu coração, no coração da minha família? </vt:lpstr>
      <vt:lpstr>Que esperanças peço a Deus para renovar em nossa CVX? </vt:lpstr>
      <vt:lpstr>Texto bíblico – Lc 2,1-14</vt:lpstr>
      <vt:lpstr>Ressonância do texto bíblico</vt:lpstr>
      <vt:lpstr>Tempo de conciliação e de fraternidade</vt:lpstr>
      <vt:lpstr>Pedindo a Deus que ajude a reconciliar com nossos irmãos e irmãs</vt:lpstr>
      <vt:lpstr>Tempo de renovar nossa aliança com Deus </vt:lpstr>
      <vt:lpstr>Quero renovar minha aliança  com Deus nesse Natal</vt:lpstr>
      <vt:lpstr>Renovando a aliança da CVX com Deus nesse Natal</vt:lpstr>
      <vt:lpstr>Renovando a aliança da CVX com Deus e com a intercessão de Maria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FrançaGuedes Guedes</dc:creator>
  <cp:lastModifiedBy>FrançaGuedes Guedes</cp:lastModifiedBy>
  <cp:revision>23</cp:revision>
  <dcterms:created xsi:type="dcterms:W3CDTF">2025-08-25T11:31:43Z</dcterms:created>
  <dcterms:modified xsi:type="dcterms:W3CDTF">2025-12-17T13:46:12Z</dcterms:modified>
</cp:coreProperties>
</file>