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90" r:id="rId2"/>
    <p:sldId id="271" r:id="rId3"/>
    <p:sldId id="291" r:id="rId4"/>
    <p:sldId id="283" r:id="rId5"/>
    <p:sldId id="292" r:id="rId6"/>
    <p:sldId id="284" r:id="rId7"/>
    <p:sldId id="293" r:id="rId8"/>
    <p:sldId id="285" r:id="rId9"/>
    <p:sldId id="294" r:id="rId10"/>
    <p:sldId id="286" r:id="rId11"/>
    <p:sldId id="295" r:id="rId12"/>
    <p:sldId id="287" r:id="rId13"/>
    <p:sldId id="296" r:id="rId14"/>
    <p:sldId id="288" r:id="rId15"/>
    <p:sldId id="297" r:id="rId16"/>
    <p:sldId id="289" r:id="rId17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ign, Transformar, Anotação, Trabalhe em Conjunto, Diga-me" id="{B9B51309-D148-4332-87C2-07BE32FBCA3B}">
          <p14:sldIdLst>
            <p14:sldId id="290"/>
            <p14:sldId id="271"/>
            <p14:sldId id="291"/>
            <p14:sldId id="283"/>
            <p14:sldId id="292"/>
            <p14:sldId id="284"/>
            <p14:sldId id="293"/>
            <p14:sldId id="285"/>
            <p14:sldId id="294"/>
            <p14:sldId id="286"/>
            <p14:sldId id="295"/>
            <p14:sldId id="287"/>
            <p14:sldId id="296"/>
            <p14:sldId id="288"/>
            <p14:sldId id="297"/>
            <p14:sldId id="289"/>
          </p14:sldIdLst>
        </p14:section>
        <p14:section name="Saiba Mais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923922"/>
    <a:srgbClr val="404040"/>
    <a:srgbClr val="DD462F"/>
    <a:srgbClr val="D24726"/>
    <a:srgbClr val="FF9B45"/>
    <a:srgbClr val="F8CFB6"/>
    <a:srgbClr val="F8CAB6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41" autoAdjust="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E8EFE0-5F29-4A8F-882F-2C5E3702D946}" type="datetime1">
              <a:rPr lang="pt-BR" smtClean="0"/>
              <a:t>06/08/2025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915AE-A572-46FB-8F05-B028884B90C4}" type="datetime1">
              <a:rPr lang="pt-BR" smtClean="0"/>
              <a:pPr/>
              <a:t>06/08/2025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04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8C176-2B3F-4CE8-D376-2345E131A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BAB49E6-6AD2-A900-65B6-E9A06324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67AAE9-C95F-74F2-E17C-6B894AF7B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8D44F0-932A-0B5B-4AA3-57AF01130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966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F786C-DA35-9021-20B4-2FEA99C20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B0C93BD-A177-4D98-F3B6-4020F1782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148053-1D04-4139-947B-4737A74A4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A4007C-7AAF-A17A-042D-9E19C465A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9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DE5DC-5889-A4A4-16AF-4F2FE2A1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560A0-FF5E-ED77-E770-0C949DEC1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44019E-CC80-F648-D969-5DEAF8BA3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30350B-C6EF-303B-1447-7EC980B7B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604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12C8D-5F15-B3AD-9652-2F1477425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C64514-D576-4269-DDB7-9DCECC5F6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6E417B-3AA4-43FC-A152-8BD06AE59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7F0933-97D0-B1A3-98E6-AE715CCA9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37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8D1CE-4B7B-F276-0C51-D5CA264C1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49E6617-C2F9-4F8A-FEEF-8DC725DC1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583990A-C014-AE89-1F0A-8C88732FC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158558-D64F-1261-6D32-AE5796F00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960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7FC9-80D6-19B7-0074-06989D503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897C4F-B841-8479-07E9-5CDDD53FC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88B0E3-EF98-A541-94D0-D510F8D43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445FBC-F8F2-2A61-1528-CDA5F47B0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39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pt-BR" sz="1800" noProof="0"/>
          </a:p>
        </p:txBody>
      </p:sp>
      <p:cxnSp>
        <p:nvCxnSpPr>
          <p:cNvPr id="12" name="Conector Re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Clique para editar o texto Mestre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Segundo nível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Terceiro nível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Quarto nível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Quinto nível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FFABA16-A60E-4C58-9DC9-284576B05B35}" type="datetime1">
              <a:rPr lang="pt-BR" noProof="0" smtClean="0"/>
              <a:t>06/08/2025</a:t>
            </a:fld>
            <a:endParaRPr lang="pt-BR" noProof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8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800" noProof="0"/>
          </a:p>
        </p:txBody>
      </p:sp>
      <p:sp>
        <p:nvSpPr>
          <p:cNvPr id="10" name="Retângulo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/>
              <a:t>Clique para editar o texto Mestre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/>
              <a:t>Segundo nível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/>
              <a:t>Terceiro nível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/>
              <a:t>Quarto nível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pt-BR" sz="1800" noProof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495CCA5C-24EB-4738-B463-0ADFEF5D3564}" type="datetime1">
              <a:rPr lang="pt-BR" noProof="0" smtClean="0"/>
              <a:t>06/08/2025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cxnSp>
        <p:nvCxnSpPr>
          <p:cNvPr id="8" name="Conector Reto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x.org.br/backup_of_logo-cvx-brasil_site_azul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cvx.org.br/backup_of_logo-cvx-brasil_site_azul/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27CE17F-5C2A-7BBE-ED98-3FD67655B544}"/>
              </a:ext>
            </a:extLst>
          </p:cNvPr>
          <p:cNvSpPr txBox="1">
            <a:spLocks/>
          </p:cNvSpPr>
          <p:nvPr/>
        </p:nvSpPr>
        <p:spPr>
          <a:xfrm>
            <a:off x="825500" y="1494524"/>
            <a:ext cx="10515600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pt-BR" sz="4000" dirty="0">
                <a:solidFill>
                  <a:schemeClr val="bg1"/>
                </a:solidFill>
              </a:rPr>
              <a:t>CELEBRAÇÃO</a:t>
            </a:r>
            <a:r>
              <a:rPr lang="pt-BR" sz="4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pt-BR" sz="6000" dirty="0">
                <a:solidFill>
                  <a:schemeClr val="bg1"/>
                </a:solidFill>
                <a:latin typeface="Abadi" panose="020B0604020104020204" pitchFamily="34" charset="0"/>
              </a:rPr>
              <a:t>DIA DE SANTO INÁCIO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C989E22-3D77-075F-3E9D-EDAAD3F9429C}"/>
              </a:ext>
            </a:extLst>
          </p:cNvPr>
          <p:cNvSpPr txBox="1">
            <a:spLocks/>
          </p:cNvSpPr>
          <p:nvPr/>
        </p:nvSpPr>
        <p:spPr>
          <a:xfrm>
            <a:off x="1375972" y="4315839"/>
            <a:ext cx="9582736" cy="1137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3000" b="1" dirty="0">
                <a:solidFill>
                  <a:schemeClr val="bg1"/>
                </a:solidFill>
                <a:latin typeface="+mj-lt"/>
              </a:rPr>
              <a:t>Live: CVX Brasil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3000" b="1" dirty="0">
                <a:solidFill>
                  <a:schemeClr val="bg1"/>
                </a:solidFill>
                <a:latin typeface="+mj-lt"/>
              </a:rPr>
              <a:t>Segunda-feira, 28 de julho de 2025.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DAD61D67-59F8-F000-8891-2E6C3CE49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70021" y="4008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0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509B0-7881-42F0-1A14-A4E6C7AC9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B622638E-04B2-BA67-A6D8-FD30E483C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9638793" cy="847344"/>
          </a:xfrm>
        </p:spPr>
        <p:txBody>
          <a:bodyPr rtlCol="0">
            <a:noAutofit/>
          </a:bodyPr>
          <a:lstStyle/>
          <a:p>
            <a:r>
              <a:rPr lang="pt-BR" sz="2700" b="1" dirty="0">
                <a:latin typeface="Abadi" panose="020B0604020104020204" pitchFamily="34" charset="0"/>
              </a:rPr>
              <a:t>JERUSALÉM – </a:t>
            </a:r>
            <a:r>
              <a:rPr lang="pt-BR" sz="2700" dirty="0">
                <a:latin typeface="Abadi" panose="020B0604020104020204" pitchFamily="34" charset="0"/>
              </a:rPr>
              <a:t>A CONTEMPLAÇÃO DO JESUS HISTÓRICO LEVA INÁCIO AO COMPROMISSO COM O CRISTO RESSUSCITADO</a:t>
            </a:r>
          </a:p>
        </p:txBody>
      </p:sp>
      <p:sp>
        <p:nvSpPr>
          <p:cNvPr id="38" name="Espaço Reservado para Conteúdo 17">
            <a:extLst>
              <a:ext uri="{FF2B5EF4-FFF2-40B4-BE49-F238E27FC236}">
                <a16:creationId xmlns:a16="http://schemas.microsoft.com/office/drawing/2014/main" id="{7808303E-34DA-3EA0-176A-8442367A740B}"/>
              </a:ext>
            </a:extLst>
          </p:cNvPr>
          <p:cNvSpPr txBox="1">
            <a:spLocks/>
          </p:cNvSpPr>
          <p:nvPr/>
        </p:nvSpPr>
        <p:spPr>
          <a:xfrm>
            <a:off x="673274" y="1968414"/>
            <a:ext cx="10795000" cy="3344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Em 1523, Inácio parte para Barcelona, decidido a ir para Jerusalém. Conseguiu uma passagem gratuita e as provisões vieram através da esmola. Em Jerusalém, foi recebido pelos franciscanos.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O clima é de intensa espiritualidade e emoção. Inácio extasiado “vê” as pessoas que encontra (tanta diversidade de raças e culturas!); “ouve” o que falam (sem nada entender!) e entra nesta simbólica cidade como se mergulhasse numa fonte de vida e luz.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Inácio não queria voltar, mas Deus lhe mostrou que o serviço ao Reino ia em outra direção.</a:t>
            </a:r>
            <a:endParaRPr lang="pt-BR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6D7B6643-29F4-8DE9-B4D0-795D91D65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84C1C-269A-E450-0080-55FD21F15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DAA7011-618B-5833-DE1D-6E67C277961B}"/>
              </a:ext>
            </a:extLst>
          </p:cNvPr>
          <p:cNvSpPr txBox="1"/>
          <p:nvPr/>
        </p:nvSpPr>
        <p:spPr>
          <a:xfrm>
            <a:off x="1841500" y="5673140"/>
            <a:ext cx="6934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u="sng" dirty="0">
                <a:solidFill>
                  <a:srgbClr val="DD462F"/>
                </a:solidFill>
              </a:rPr>
              <a:t>Para meditar</a:t>
            </a:r>
            <a:r>
              <a:rPr lang="pt-BR" sz="2200" dirty="0">
                <a:solidFill>
                  <a:srgbClr val="DD462F"/>
                </a:solidFill>
              </a:rPr>
              <a:t>: Onde melhor posso servir o Senhor?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DBAB31E0-34D3-5ADA-DC20-C0A893F05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128F0D5D-E41E-EB37-4817-2B46AC3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93701"/>
            <a:ext cx="9918700" cy="884238"/>
          </a:xfrm>
        </p:spPr>
        <p:txBody>
          <a:bodyPr rtlCol="0">
            <a:noAutofit/>
          </a:bodyPr>
          <a:lstStyle/>
          <a:p>
            <a:r>
              <a:rPr lang="pt-BR" sz="2700" b="1" dirty="0">
                <a:latin typeface="Abadi" panose="020B0604020104020204" pitchFamily="34" charset="0"/>
              </a:rPr>
              <a:t>JERUSALÉM – </a:t>
            </a:r>
            <a:r>
              <a:rPr lang="pt-BR" sz="2700" dirty="0">
                <a:latin typeface="Abadi" panose="020B0604020104020204" pitchFamily="34" charset="0"/>
              </a:rPr>
              <a:t>A CONTEMPLAÇÃO DO JESUS HISTÓRICO LEVA INÁCIO AO COMPROMISSO COM O </a:t>
            </a:r>
            <a:r>
              <a:rPr lang="pt-BR" sz="2700">
                <a:latin typeface="Abadi" panose="020B0604020104020204" pitchFamily="34" charset="0"/>
              </a:rPr>
              <a:t>CRISTO RESSUSCITADO</a:t>
            </a:r>
            <a:endParaRPr lang="pt-BR" sz="2700" dirty="0">
              <a:latin typeface="Abadi" panose="020B0604020104020204" pitchFamily="34" charset="0"/>
            </a:endParaRPr>
          </a:p>
        </p:txBody>
      </p:sp>
      <p:pic>
        <p:nvPicPr>
          <p:cNvPr id="3" name="Espaço Reservado para Conteúdo 2" descr="Homem em frente a igreja&#10;&#10;O conteúdo gerado por IA pode estar incorreto.">
            <a:extLst>
              <a:ext uri="{FF2B5EF4-FFF2-40B4-BE49-F238E27FC236}">
                <a16:creationId xmlns:a16="http://schemas.microsoft.com/office/drawing/2014/main" id="{A15E80A8-E334-2D7C-1AED-AF4AAE72D6E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4116386" y="1473199"/>
            <a:ext cx="3236914" cy="412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Jerusalém">
            <a:hlinkClick r:id="" action="ppaction://media"/>
            <a:extLst>
              <a:ext uri="{FF2B5EF4-FFF2-40B4-BE49-F238E27FC236}">
                <a16:creationId xmlns:a16="http://schemas.microsoft.com/office/drawing/2014/main" id="{E883814F-A207-0E51-70A7-703AE55DF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488" y="63072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79"/>
    </mc:Choice>
    <mc:Fallback xmlns="">
      <p:transition spd="slow" advTm="11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2BB2-BB52-FCF5-9E0C-C1CC2D31A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2636ED67-348B-4B01-7A02-5406E1BB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9347723" cy="640080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PARIS – </a:t>
            </a:r>
            <a:r>
              <a:rPr lang="pt-BR" dirty="0">
                <a:latin typeface="Abadi" panose="020B0604020104020204" pitchFamily="34" charset="0"/>
              </a:rPr>
              <a:t>ESTUDAR É PRECISO</a:t>
            </a:r>
          </a:p>
        </p:txBody>
      </p:sp>
      <p:sp>
        <p:nvSpPr>
          <p:cNvPr id="38" name="Espaço Reservado para Conteúdo 17">
            <a:extLst>
              <a:ext uri="{FF2B5EF4-FFF2-40B4-BE49-F238E27FC236}">
                <a16:creationId xmlns:a16="http://schemas.microsoft.com/office/drawing/2014/main" id="{C6995CD8-9371-13B6-55BA-F8C252270680}"/>
              </a:ext>
            </a:extLst>
          </p:cNvPr>
          <p:cNvSpPr txBox="1">
            <a:spLocks/>
          </p:cNvSpPr>
          <p:nvPr/>
        </p:nvSpPr>
        <p:spPr>
          <a:xfrm>
            <a:off x="685800" y="1742946"/>
            <a:ext cx="10807700" cy="3992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Inácio chega a Paris para estudar. Aqui conheceremos a importância de sua capacitação, do desenvolvimento dos talentos, dos seus dons. Aqui também acontecem encontros que transformam vidas, que ajuda a outros a também se fazerem peregrinos. Caminhar por estradas novas, nunca antes pensadas.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Os estudos eram sua principal ocupação. Estudou humanidades, morava num hospital. Tempo difícil para manter-se financeiramente. Como outros, tinha que mendigar para se sustentar.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Durante esse tempo de estudos, Inácio faz amigos. Dá Exercícios Espirituais individualizados, personalizados a Pedro Fabro e Francisco Xavier. Depois a Simão Rodrigues e a outro até completar os dez que serão os primeiros companheiros no Senhor. Os primeiros Jesuítas.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6258FDF6-8F1A-D696-FFC6-7496633D2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EA6E-CF40-D6ED-0059-AD00B6446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6C34D00-1FC9-FB64-C5C8-1D68C29CD6DE}"/>
              </a:ext>
            </a:extLst>
          </p:cNvPr>
          <p:cNvSpPr txBox="1"/>
          <p:nvPr/>
        </p:nvSpPr>
        <p:spPr>
          <a:xfrm>
            <a:off x="2197100" y="1977440"/>
            <a:ext cx="2781300" cy="358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u="sng" dirty="0">
                <a:solidFill>
                  <a:srgbClr val="DD462F"/>
                </a:solidFill>
              </a:rPr>
              <a:t>Para meditar</a:t>
            </a:r>
            <a:r>
              <a:rPr lang="pt-BR" sz="2200" dirty="0">
                <a:solidFill>
                  <a:srgbClr val="DD462F"/>
                </a:solidFill>
              </a:rPr>
              <a:t>: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DD462F"/>
                </a:solidFill>
              </a:rPr>
              <a:t>Recordando a formação que você teve em sua vida, quais aprendizagens você guarda até hoje no coração? Quais pessoas estiveram ou estão com você nesse caminho?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BC767C98-C66C-96A9-E557-75898AFD6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B8BA4E51-57AE-76D7-6F94-C0492B37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7675"/>
            <a:ext cx="9144000" cy="639763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PARIS – </a:t>
            </a:r>
            <a:r>
              <a:rPr lang="pt-BR" dirty="0">
                <a:latin typeface="Abadi" panose="020B0604020104020204" pitchFamily="34" charset="0"/>
              </a:rPr>
              <a:t>ESTUDAR É PRECISO</a:t>
            </a:r>
          </a:p>
        </p:txBody>
      </p:sp>
      <p:pic>
        <p:nvPicPr>
          <p:cNvPr id="8" name="Imagem 7" descr="Grupo de pessoas na frente de uma parede de tijolos&#10;&#10;O conteúdo gerado por IA pode estar incorreto.">
            <a:extLst>
              <a:ext uri="{FF2B5EF4-FFF2-40B4-BE49-F238E27FC236}">
                <a16:creationId xmlns:a16="http://schemas.microsoft.com/office/drawing/2014/main" id="{93E77B61-8E1A-96C8-146B-70344ED3C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741" y="1494947"/>
            <a:ext cx="3395837" cy="474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aris-A missão">
            <a:hlinkClick r:id="" action="ppaction://media"/>
            <a:extLst>
              <a:ext uri="{FF2B5EF4-FFF2-40B4-BE49-F238E27FC236}">
                <a16:creationId xmlns:a16="http://schemas.microsoft.com/office/drawing/2014/main" id="{EA374D23-DC52-7900-1A11-AF1ACD87B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047" y="59940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86"/>
    </mc:Choice>
    <mc:Fallback xmlns="">
      <p:transition spd="slow" advTm="18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63B3D-869E-4714-8BF3-1ED1037F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745DC2E-23A1-8A13-61C8-C9EA5312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07" y="613156"/>
            <a:ext cx="10553193" cy="640080"/>
          </a:xfrm>
        </p:spPr>
        <p:txBody>
          <a:bodyPr rtlCol="0">
            <a:noAutofit/>
          </a:bodyPr>
          <a:lstStyle/>
          <a:p>
            <a:r>
              <a:rPr lang="pt-BR" sz="2700" b="1" dirty="0">
                <a:latin typeface="Abadi" panose="020B0604020104020204" pitchFamily="34" charset="0"/>
              </a:rPr>
              <a:t>ROMA – </a:t>
            </a:r>
            <a:r>
              <a:rPr lang="pt-BR" sz="2700" dirty="0">
                <a:latin typeface="Abadi" panose="020B0604020104020204" pitchFamily="34" charset="0"/>
              </a:rPr>
              <a:t>AMIGOS NO SENHOR E A ORIGEM DA COMPANHIA DE JESUS</a:t>
            </a:r>
          </a:p>
        </p:txBody>
      </p:sp>
      <p:sp>
        <p:nvSpPr>
          <p:cNvPr id="38" name="Espaço Reservado para Conteúdo 17">
            <a:extLst>
              <a:ext uri="{FF2B5EF4-FFF2-40B4-BE49-F238E27FC236}">
                <a16:creationId xmlns:a16="http://schemas.microsoft.com/office/drawing/2014/main" id="{1D5834C6-5566-03F1-5B51-8A551A53D98E}"/>
              </a:ext>
            </a:extLst>
          </p:cNvPr>
          <p:cNvSpPr txBox="1">
            <a:spLocks/>
          </p:cNvSpPr>
          <p:nvPr/>
        </p:nvSpPr>
        <p:spPr>
          <a:xfrm>
            <a:off x="706329" y="1554533"/>
            <a:ext cx="10567096" cy="4783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A vida apostólica de Santo Inácio o levou a muitos locais geográficos e a muitos locais místicos e ao final de sua trajetória apostólica, Roma é o seu lugar.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Roma para Inácio, é o local apostólico por natureza. Foi também em Roma que Santo Inácio teve, junto com os seus primeiros companheiros a aprovação da Companhia de Jesus em 1540.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Inácio passa em Roma o maior tempo de sua vida apostólica. São 15 anos inteiros dedicados à missão. Inácio então como gestor maior da Companhia, como superior geral da Companhia, tem em Roma o seu escritório, sua casa onde ele viveu como gestor máximo da Companhia.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Como líder efetivo daquele grupo de primeiros companheiros. Inácio então em 31 de julho de 1556 falece, entrega o espírito a Deus, deixando seu testemunho na cidade eterna. Esta foi Roma para Inácio, esta é Roma para o espírito da Companhia de Jesus e para todos os inacianos.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63229AE-9B7C-9A8B-509F-B463EF321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F5939-A24F-14FF-DB72-78EEE5D67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7E3ED56-0FA5-1D98-F9FA-C51B225066B8}"/>
              </a:ext>
            </a:extLst>
          </p:cNvPr>
          <p:cNvSpPr txBox="1"/>
          <p:nvPr/>
        </p:nvSpPr>
        <p:spPr>
          <a:xfrm>
            <a:off x="6057900" y="1799640"/>
            <a:ext cx="2781300" cy="425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u="sng" dirty="0">
                <a:solidFill>
                  <a:srgbClr val="DD462F"/>
                </a:solidFill>
              </a:rPr>
              <a:t>Para meditar</a:t>
            </a:r>
            <a:r>
              <a:rPr lang="pt-BR" sz="2200" dirty="0">
                <a:solidFill>
                  <a:srgbClr val="DD462F"/>
                </a:solidFill>
              </a:rPr>
              <a:t>: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DD462F"/>
                </a:solidFill>
              </a:rPr>
              <a:t>De que modo a Espiritualidade Inaciana segue fazendo presente em sua vida? Quais os sentimentos lhe vêm quando recorda e reza a peregrinação e o testemunho de vida de Santo Inácio de Loyola?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1FC98D7B-16BB-7272-6A0E-5C76B8FB2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5E80E486-B2FB-0573-F060-1B50B7E9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36575"/>
            <a:ext cx="10769600" cy="639763"/>
          </a:xfrm>
        </p:spPr>
        <p:txBody>
          <a:bodyPr rtlCol="0">
            <a:noAutofit/>
          </a:bodyPr>
          <a:lstStyle/>
          <a:p>
            <a:r>
              <a:rPr lang="pt-BR" sz="2700" b="1" dirty="0">
                <a:latin typeface="Abadi" panose="020B0604020104020204" pitchFamily="34" charset="0"/>
              </a:rPr>
              <a:t>ROMA – </a:t>
            </a:r>
            <a:r>
              <a:rPr lang="pt-BR" sz="2700" dirty="0">
                <a:latin typeface="Abadi" panose="020B0604020104020204" pitchFamily="34" charset="0"/>
              </a:rPr>
              <a:t>AMIGOS NO SENHOR E A ORIGEM DA COMPANHIA DE JESUS</a:t>
            </a:r>
          </a:p>
        </p:txBody>
      </p:sp>
      <p:pic>
        <p:nvPicPr>
          <p:cNvPr id="3" name="Espaço Reservado para Conteúdo 2" descr="Uma imagem contendo pessoa, no interior, mesa, homem&#10;&#10;O conteúdo gerado por IA pode estar incorreto.">
            <a:extLst>
              <a:ext uri="{FF2B5EF4-FFF2-40B4-BE49-F238E27FC236}">
                <a16:creationId xmlns:a16="http://schemas.microsoft.com/office/drawing/2014/main" id="{8628A273-2008-8509-64A1-C1C61FE13D1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1847850" y="1402324"/>
            <a:ext cx="3651076" cy="5111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oma-Amigos pela fé">
            <a:hlinkClick r:id="" action="ppaction://media"/>
            <a:extLst>
              <a:ext uri="{FF2B5EF4-FFF2-40B4-BE49-F238E27FC236}">
                <a16:creationId xmlns:a16="http://schemas.microsoft.com/office/drawing/2014/main" id="{DD5512E5-D8A1-58CF-539C-8578D5226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2044" y="61318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0"/>
    </mc:Choice>
    <mc:Fallback xmlns="">
      <p:transition spd="slow" advTm="7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6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87742-2832-D7C5-AFC7-65CBC684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9537193" cy="640080"/>
          </a:xfrm>
        </p:spPr>
        <p:txBody>
          <a:bodyPr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ENCERRAMENTO</a:t>
            </a:r>
            <a:r>
              <a:rPr lang="pt-BR" dirty="0">
                <a:latin typeface="Abadi" panose="020B0604020104020204" pitchFamily="34" charset="0"/>
              </a:rPr>
              <a:t> – ORAÇÃO DE SANTO INÁCIO DE LOYOLA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A128538-82D5-20BC-1F37-AF029918F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10" name="Espaço Reservado para Conteúdo 17">
            <a:extLst>
              <a:ext uri="{FF2B5EF4-FFF2-40B4-BE49-F238E27FC236}">
                <a16:creationId xmlns:a16="http://schemas.microsoft.com/office/drawing/2014/main" id="{DA9E89AD-93A7-7686-DBB1-216E7C0FF371}"/>
              </a:ext>
            </a:extLst>
          </p:cNvPr>
          <p:cNvSpPr txBox="1">
            <a:spLocks/>
          </p:cNvSpPr>
          <p:nvPr/>
        </p:nvSpPr>
        <p:spPr>
          <a:xfrm>
            <a:off x="5753100" y="1231900"/>
            <a:ext cx="6045495" cy="308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pt-BR" sz="2200" dirty="0">
              <a:solidFill>
                <a:srgbClr val="DD462F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045ADA-F73B-D1F5-F1BD-FB862339E7A4}"/>
              </a:ext>
            </a:extLst>
          </p:cNvPr>
          <p:cNvSpPr txBox="1"/>
          <p:nvPr/>
        </p:nvSpPr>
        <p:spPr>
          <a:xfrm>
            <a:off x="5054600" y="1294537"/>
            <a:ext cx="60833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Tomai, Senhor, e recebei </a:t>
            </a:r>
          </a:p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toda a minha liberdade, a minha memória também, </a:t>
            </a:r>
          </a:p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o meu entendimento e toda a minha vontade. </a:t>
            </a:r>
          </a:p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Tudo quanto tenho e possuo, vós me destes com amor.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404040"/>
                </a:solidFill>
              </a:rPr>
              <a:t>Todos os dons que me destes</a:t>
            </a:r>
          </a:p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com gratidão vos devolvo,</a:t>
            </a:r>
          </a:p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disponde de tudo segundo a vossa vontade. </a:t>
            </a:r>
          </a:p>
          <a:p>
            <a:pPr algn="r">
              <a:spcAft>
                <a:spcPts val="800"/>
              </a:spcAft>
            </a:pPr>
            <a:r>
              <a:rPr lang="pt-BR" sz="2200" b="0" i="0" dirty="0">
                <a:solidFill>
                  <a:srgbClr val="404040"/>
                </a:solidFill>
                <a:effectLst/>
              </a:rPr>
              <a:t>Dai-me somente o vosso amor e a vossa graça. 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404040"/>
                </a:solidFill>
              </a:rPr>
              <a:t>Isso </a:t>
            </a:r>
            <a:r>
              <a:rPr lang="pt-BR" sz="2200" b="0" i="0" dirty="0">
                <a:solidFill>
                  <a:srgbClr val="404040"/>
                </a:solidFill>
                <a:effectLst/>
              </a:rPr>
              <a:t>me basta,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404040"/>
                </a:solidFill>
              </a:rPr>
              <a:t>n</a:t>
            </a:r>
            <a:r>
              <a:rPr lang="pt-BR" sz="2200" b="0" i="0" dirty="0">
                <a:solidFill>
                  <a:srgbClr val="404040"/>
                </a:solidFill>
                <a:effectLst/>
              </a:rPr>
              <a:t>ada mais quero pedir.</a:t>
            </a:r>
            <a:endParaRPr lang="pt-BR" sz="2200" dirty="0">
              <a:solidFill>
                <a:srgbClr val="404040"/>
              </a:solidFill>
            </a:endParaRPr>
          </a:p>
        </p:txBody>
      </p:sp>
      <p:pic>
        <p:nvPicPr>
          <p:cNvPr id="16" name="Espaço Reservado para Conteúdo 15" descr="Desenho de um homem&#10;&#10;O conteúdo gerado por IA pode estar incorreto.">
            <a:extLst>
              <a:ext uri="{FF2B5EF4-FFF2-40B4-BE49-F238E27FC236}">
                <a16:creationId xmlns:a16="http://schemas.microsoft.com/office/drawing/2014/main" id="{62CA7106-5808-C9DF-A640-7210117972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401808" y="1396227"/>
            <a:ext cx="3433239" cy="480485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4788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8292593" cy="640080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LOYOLA – </a:t>
            </a:r>
            <a:r>
              <a:rPr lang="pt-BR" dirty="0">
                <a:latin typeface="Abadi" panose="020B0604020104020204" pitchFamily="34" charset="0"/>
              </a:rPr>
              <a:t>AS ORIGENS DE INÁCIO</a:t>
            </a:r>
          </a:p>
        </p:txBody>
      </p:sp>
      <p:sp>
        <p:nvSpPr>
          <p:cNvPr id="38" name="Espaço Reservado para Conteúdo 17"/>
          <p:cNvSpPr txBox="1">
            <a:spLocks/>
          </p:cNvSpPr>
          <p:nvPr/>
        </p:nvSpPr>
        <p:spPr>
          <a:xfrm>
            <a:off x="698327" y="2116955"/>
            <a:ext cx="10718800" cy="3249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800" dirty="0"/>
              <a:t>Inácio nasceu no Castelo da família Loyola no país Basco, região da Espanha, em 1491. Foi batizado com o nome de </a:t>
            </a:r>
            <a:r>
              <a:rPr lang="pt-BR" sz="8800" dirty="0" err="1"/>
              <a:t>Iñigo</a:t>
            </a:r>
            <a:r>
              <a:rPr lang="pt-BR" sz="8800" dirty="0"/>
              <a:t>. Em uma carta de 1537 se encontra o primeiro registro da assinatura como Inácio, provavelmente em homenagem a Santo Inácio de </a:t>
            </a:r>
            <a:r>
              <a:rPr lang="pt-BR" sz="8800" dirty="0" err="1"/>
              <a:t>Antioquia</a:t>
            </a:r>
            <a:r>
              <a:rPr lang="pt-BR" sz="8800" dirty="0"/>
              <a:t>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800" dirty="0"/>
              <a:t>Filho caçula de 11 irmãos de uma família de pequena nobreza. Ainda criança perdeu sua mãe e foi criado pela cunhada, esposa de seu irmão mais velho. Aos 9 anos foi enviado para receber educação de um importante membro da corte real espanhola, aos 16 anos perde também o pai.</a:t>
            </a:r>
          </a:p>
          <a:p>
            <a:pPr marL="0" indent="0">
              <a:buNone/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7BA8DB0-E952-AABC-AEFA-F373B13B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2653"/>
    </mc:Choice>
    <mc:Fallback xmlns="">
      <p:transition advTm="22265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A8BD9-A27B-9679-6FE0-014695A3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atin typeface="Abadi" panose="020B0604020104020204" pitchFamily="34" charset="0"/>
              </a:rPr>
              <a:t>LOYOLA</a:t>
            </a:r>
            <a:r>
              <a:rPr lang="pt-BR" dirty="0">
                <a:latin typeface="Abadi" panose="020B0604020104020204" pitchFamily="34" charset="0"/>
              </a:rPr>
              <a:t> – AS ORIGENS DE INÁCIO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87FA49-2798-EE39-A9C0-ABFD0DCA468E}"/>
              </a:ext>
            </a:extLst>
          </p:cNvPr>
          <p:cNvSpPr txBox="1"/>
          <p:nvPr/>
        </p:nvSpPr>
        <p:spPr>
          <a:xfrm>
            <a:off x="5311034" y="1298425"/>
            <a:ext cx="6250489" cy="196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300" u="sng" dirty="0">
                <a:solidFill>
                  <a:srgbClr val="DD462F"/>
                </a:solidFill>
              </a:rPr>
              <a:t>Para meditar</a:t>
            </a:r>
            <a:r>
              <a:rPr lang="pt-BR" sz="2300" dirty="0">
                <a:solidFill>
                  <a:srgbClr val="DD462F"/>
                </a:solidFill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300" dirty="0">
                <a:solidFill>
                  <a:srgbClr val="DD462F"/>
                </a:solidFill>
              </a:rPr>
              <a:t>A cidade de Inácio foi Loyola, e nossa cidade? </a:t>
            </a:r>
            <a:br>
              <a:rPr lang="pt-BR" sz="2300" dirty="0">
                <a:solidFill>
                  <a:srgbClr val="DD462F"/>
                </a:solidFill>
              </a:rPr>
            </a:br>
            <a:r>
              <a:rPr lang="pt-BR" sz="2300" dirty="0">
                <a:solidFill>
                  <a:srgbClr val="DD462F"/>
                </a:solidFill>
              </a:rPr>
              <a:t>Qual foi a cidade em que nasci? Consigo ver algum sinal da presença de Deus na minha infância?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E7E7F239-05A6-A43A-2644-498C7E891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pic>
        <p:nvPicPr>
          <p:cNvPr id="4" name="Loyola-Eu te levantarei">
            <a:hlinkClick r:id="" action="ppaction://media"/>
            <a:extLst>
              <a:ext uri="{FF2B5EF4-FFF2-40B4-BE49-F238E27FC236}">
                <a16:creationId xmlns:a16="http://schemas.microsoft.com/office/drawing/2014/main" id="{D42BCFB9-495D-0AD3-D570-CA3BC3FA3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6553" y="5204912"/>
            <a:ext cx="406400" cy="406400"/>
          </a:xfrm>
          <a:prstGeom prst="rect">
            <a:avLst/>
          </a:prstGeom>
        </p:spPr>
      </p:pic>
      <p:pic>
        <p:nvPicPr>
          <p:cNvPr id="10" name="Imagem 9" descr="Castelo no meio de uma cidade&#10;&#10;O conteúdo gerado por IA pode estar incorreto.">
            <a:extLst>
              <a:ext uri="{FF2B5EF4-FFF2-40B4-BE49-F238E27FC236}">
                <a16:creationId xmlns:a16="http://schemas.microsoft.com/office/drawing/2014/main" id="{EB3C7FBB-1EE3-66F8-D9F6-CC33FBA4B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071" y="3682651"/>
            <a:ext cx="4584528" cy="229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Espaço Reservado para Conteúdo 8" descr="Uma imagem contendo no interior, mesa, edifício, de madeira&#10;&#10;O conteúdo gerado por IA pode estar incorreto.">
            <a:extLst>
              <a:ext uri="{FF2B5EF4-FFF2-40B4-BE49-F238E27FC236}">
                <a16:creationId xmlns:a16="http://schemas.microsoft.com/office/drawing/2014/main" id="{FB920856-8701-650D-953F-50480BB7502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8"/>
          <a:stretch>
            <a:fillRect/>
          </a:stretch>
        </p:blipFill>
        <p:spPr>
          <a:xfrm>
            <a:off x="827851" y="1828237"/>
            <a:ext cx="4232663" cy="28024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89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F31B1-DF8F-A55B-A5E1-CFB21A3D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6BD43DE7-B661-D2DD-8BDE-7503C283B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07" y="473456"/>
            <a:ext cx="7708393" cy="640080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PAMPLONA</a:t>
            </a:r>
            <a:r>
              <a:rPr lang="pt-BR" dirty="0">
                <a:latin typeface="Abadi" panose="020B0604020104020204" pitchFamily="34" charset="0"/>
              </a:rPr>
              <a:t> – A GRANDE TRANSFORMAÇÃO</a:t>
            </a:r>
          </a:p>
        </p:txBody>
      </p:sp>
      <p:sp>
        <p:nvSpPr>
          <p:cNvPr id="38" name="Espaço Reservado para Conteúdo 17">
            <a:extLst>
              <a:ext uri="{FF2B5EF4-FFF2-40B4-BE49-F238E27FC236}">
                <a16:creationId xmlns:a16="http://schemas.microsoft.com/office/drawing/2014/main" id="{2550E712-3700-8B36-0550-DA5BEB7D6E19}"/>
              </a:ext>
            </a:extLst>
          </p:cNvPr>
          <p:cNvSpPr txBox="1">
            <a:spLocks/>
          </p:cNvSpPr>
          <p:nvPr/>
        </p:nvSpPr>
        <p:spPr>
          <a:xfrm>
            <a:off x="672578" y="2090789"/>
            <a:ext cx="10896600" cy="3929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Uma batalha em Pamplona mudou radicalmente a vida de Inácio. Uma bala de canhão atinge uma de suas pernas e a estraçalha. Muito ferido volta para Loyola e lá recebe, novamente, os cuidados de sua cunhada.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A recuperação foi difícil. Inácio levou muito tempo para voltar a andar. Obrigado a ficar deitado, pediu a sua cunhada livros de romances e batalhas para ler, mas os únicos livros ali existentes eram um sobre a vida de Jesus e outro sobre a vida dos santos.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Aí a vida de Inácio é transformada. Passa a se colocar no lugar dos santos, fazendo o que eles faziam.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Em Pamplona Inácio resolve ser um peregrino.</a:t>
            </a:r>
            <a:endParaRPr lang="pt-BR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BF9E8AC-F73B-1F4D-D52D-DC7998C11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15DB5-BD54-CF51-9603-511C901D7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1C6CE11-EF60-6CFF-D68C-0AF7ADFA2E7F}"/>
              </a:ext>
            </a:extLst>
          </p:cNvPr>
          <p:cNvSpPr txBox="1"/>
          <p:nvPr/>
        </p:nvSpPr>
        <p:spPr>
          <a:xfrm>
            <a:off x="8724031" y="1420206"/>
            <a:ext cx="2781300" cy="459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u="sng" dirty="0">
                <a:solidFill>
                  <a:srgbClr val="DD462F"/>
                </a:solidFill>
              </a:rPr>
              <a:t>Para meditar</a:t>
            </a:r>
            <a:r>
              <a:rPr lang="pt-BR" sz="2200" dirty="0">
                <a:solidFill>
                  <a:srgbClr val="DD462F"/>
                </a:solidFill>
              </a:rPr>
              <a:t>: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DD462F"/>
                </a:solidFill>
              </a:rPr>
              <a:t>Consigo identificar algum período da minha vida em que se deu uma mudança significativa na direção do serviço a Jesus Cristo? Que pessoas contribuíram para que essa mudança acontecesse?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70990512-267B-5C74-5738-9CED7BD0C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5344A5FE-B47D-323C-E4F7-9D46C779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4175"/>
            <a:ext cx="7442200" cy="639763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PAMPLONA</a:t>
            </a:r>
            <a:r>
              <a:rPr lang="pt-BR" dirty="0">
                <a:latin typeface="Abadi" panose="020B0604020104020204" pitchFamily="34" charset="0"/>
              </a:rPr>
              <a:t> – A GRANDE TRANSFORMAÇÃO</a:t>
            </a:r>
          </a:p>
        </p:txBody>
      </p:sp>
      <p:pic>
        <p:nvPicPr>
          <p:cNvPr id="14" name="Imagem 13" descr="Diagrama&#10;&#10;O conteúdo gerado por IA pode estar incorreto.">
            <a:extLst>
              <a:ext uri="{FF2B5EF4-FFF2-40B4-BE49-F238E27FC236}">
                <a16:creationId xmlns:a16="http://schemas.microsoft.com/office/drawing/2014/main" id="{861D19A9-3C46-6AFE-BBC4-03CAFA8525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9" y="1537159"/>
            <a:ext cx="5033091" cy="33531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amplona-You raise me up">
            <a:hlinkClick r:id="" action="ppaction://media"/>
            <a:extLst>
              <a:ext uri="{FF2B5EF4-FFF2-40B4-BE49-F238E27FC236}">
                <a16:creationId xmlns:a16="http://schemas.microsoft.com/office/drawing/2014/main" id="{E84488C9-FEA0-BDDA-3284-384081565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9540" y="6094260"/>
            <a:ext cx="406400" cy="406400"/>
          </a:xfrm>
          <a:prstGeom prst="rect">
            <a:avLst/>
          </a:prstGeom>
        </p:spPr>
      </p:pic>
      <p:pic>
        <p:nvPicPr>
          <p:cNvPr id="9" name="Espaço Reservado para Conteúdo 8" descr="Pessoas sentadas em sofá&#10;&#10;O conteúdo gerado por IA pode estar incorreto.">
            <a:extLst>
              <a:ext uri="{FF2B5EF4-FFF2-40B4-BE49-F238E27FC236}">
                <a16:creationId xmlns:a16="http://schemas.microsoft.com/office/drawing/2014/main" id="{50E6C35D-FC41-6967-2405-32093221823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8"/>
          <a:stretch>
            <a:fillRect/>
          </a:stretch>
        </p:blipFill>
        <p:spPr>
          <a:xfrm>
            <a:off x="4029676" y="3609326"/>
            <a:ext cx="4650862" cy="261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3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29"/>
    </mc:Choice>
    <mc:Fallback xmlns="">
      <p:transition spd="slow" advTm="21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DF5C3-B630-EEE0-E636-2F4CF10A1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22B7A179-D362-6897-B8AD-183CC3BD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9347723" cy="640080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MANRESA – </a:t>
            </a:r>
            <a:r>
              <a:rPr lang="pt-BR" dirty="0">
                <a:latin typeface="Abadi" panose="020B0604020104020204" pitchFamily="34" charset="0"/>
              </a:rPr>
              <a:t>PROFUNDA EXPERIÊNCIA DO AMOR DE DEUS</a:t>
            </a:r>
          </a:p>
        </p:txBody>
      </p:sp>
      <p:sp>
        <p:nvSpPr>
          <p:cNvPr id="38" name="Espaço Reservado para Conteúdo 17">
            <a:extLst>
              <a:ext uri="{FF2B5EF4-FFF2-40B4-BE49-F238E27FC236}">
                <a16:creationId xmlns:a16="http://schemas.microsoft.com/office/drawing/2014/main" id="{408A6531-5037-F41D-CBF4-C8EBBABDC6DD}"/>
              </a:ext>
            </a:extLst>
          </p:cNvPr>
          <p:cNvSpPr txBox="1">
            <a:spLocks/>
          </p:cNvSpPr>
          <p:nvPr/>
        </p:nvSpPr>
        <p:spPr>
          <a:xfrm>
            <a:off x="767098" y="2155957"/>
            <a:ext cx="10776158" cy="323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Em </a:t>
            </a:r>
            <a:r>
              <a:rPr lang="pt-BR" sz="2200" dirty="0" err="1"/>
              <a:t>Manresa</a:t>
            </a:r>
            <a:r>
              <a:rPr lang="pt-BR" sz="2200" dirty="0"/>
              <a:t>, Inácio faz uma experiência profunda do amor de Deus. Ele percebe que a misericórdia, o perdão, a ternura de Deus são gratuitos. Ele fica tão feliz, tão consolado que não consegue conter tamanha consolação.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É também em </a:t>
            </a:r>
            <a:r>
              <a:rPr lang="pt-BR" sz="2200" dirty="0" err="1"/>
              <a:t>Manresa</a:t>
            </a:r>
            <a:r>
              <a:rPr lang="pt-BR" sz="2200" dirty="0"/>
              <a:t> que Inácio faz a grande experiência do Rio </a:t>
            </a:r>
            <a:r>
              <a:rPr lang="pt-BR" sz="2200" dirty="0" err="1"/>
              <a:t>Cardoner</a:t>
            </a:r>
            <a:r>
              <a:rPr lang="pt-BR" sz="2200" dirty="0"/>
              <a:t>. Ali contemplando a beleza da criação ele vai compreender muitas coisas espirituais.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Durante o tempo que esteve em </a:t>
            </a:r>
            <a:r>
              <a:rPr lang="pt-BR" sz="2200" dirty="0" err="1"/>
              <a:t>Manresa</a:t>
            </a:r>
            <a:r>
              <a:rPr lang="pt-BR" sz="2200" dirty="0"/>
              <a:t> Deus foi lhe ensinado um novo jeito de ser. Inácio Vai se tornando um contemplativo na ação e encontrando Deus em todas as coisas e todas as coisas em Deus.</a:t>
            </a:r>
            <a:endParaRPr lang="pt-BR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4C177471-76DB-5825-8F7B-8BDD92BDF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B0089-DCEB-DB66-3DBB-82B11C1CC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964754-DA6A-7523-38F5-6E4CF61D374C}"/>
              </a:ext>
            </a:extLst>
          </p:cNvPr>
          <p:cNvSpPr txBox="1"/>
          <p:nvPr/>
        </p:nvSpPr>
        <p:spPr>
          <a:xfrm>
            <a:off x="7061200" y="3768140"/>
            <a:ext cx="2781300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u="sng" dirty="0">
                <a:solidFill>
                  <a:srgbClr val="DD462F"/>
                </a:solidFill>
              </a:rPr>
              <a:t>Para meditar</a:t>
            </a:r>
            <a:r>
              <a:rPr lang="pt-BR" sz="2200" dirty="0">
                <a:solidFill>
                  <a:srgbClr val="DD462F"/>
                </a:solidFill>
              </a:rPr>
              <a:t>:</a:t>
            </a:r>
          </a:p>
          <a:p>
            <a:pPr algn="r">
              <a:spcAft>
                <a:spcPts val="800"/>
              </a:spcAft>
            </a:pPr>
            <a:r>
              <a:rPr lang="pt-BR" sz="2200" dirty="0">
                <a:solidFill>
                  <a:srgbClr val="DD462F"/>
                </a:solidFill>
              </a:rPr>
              <a:t>Que experiências em minha vida mostraram o grande amor de Deus por mim? Teve alguma que se destaca?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EA43EA5B-63DC-C848-B260-AE7BA46DC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DA053E11-E616-AF92-6B75-AB8C89B17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7675"/>
            <a:ext cx="9144000" cy="639763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MANRESA – </a:t>
            </a:r>
            <a:r>
              <a:rPr lang="pt-BR" dirty="0">
                <a:latin typeface="Abadi" panose="020B0604020104020204" pitchFamily="34" charset="0"/>
              </a:rPr>
              <a:t>PROFUNDA EXPERIÊNCIA DO AMOR DE DEUS</a:t>
            </a:r>
          </a:p>
        </p:txBody>
      </p:sp>
      <p:pic>
        <p:nvPicPr>
          <p:cNvPr id="3" name="Espaço Reservado para Conteúdo 2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0EF53494-B83B-66AE-E240-3CD87F0167B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844550" y="3370576"/>
            <a:ext cx="4629324" cy="308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Ponte de pedra sobre a água&#10;&#10;O conteúdo gerado por IA pode estar incorreto.">
            <a:extLst>
              <a:ext uri="{FF2B5EF4-FFF2-40B4-BE49-F238E27FC236}">
                <a16:creationId xmlns:a16="http://schemas.microsoft.com/office/drawing/2014/main" id="{FBC35167-365B-7588-2F95-AE313BED6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623" y="1384339"/>
            <a:ext cx="4281596" cy="235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Manresa">
            <a:hlinkClick r:id="" action="ppaction://media"/>
            <a:extLst>
              <a:ext uri="{FF2B5EF4-FFF2-40B4-BE49-F238E27FC236}">
                <a16:creationId xmlns:a16="http://schemas.microsoft.com/office/drawing/2014/main" id="{84C8EEEA-B613-8DC5-532A-4232E69BE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9644" y="60441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08"/>
    </mc:Choice>
    <mc:Fallback xmlns="">
      <p:transition spd="slow" advTm="26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C15F0-D820-24CF-4D17-472ABCD1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1FE7C3DE-FF4F-1B45-470A-DEA1D1B8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9347723" cy="640080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MONTSERRAT – </a:t>
            </a:r>
            <a:r>
              <a:rPr lang="pt-BR" dirty="0">
                <a:latin typeface="Abadi" panose="020B0604020104020204" pitchFamily="34" charset="0"/>
              </a:rPr>
              <a:t>A OPÇÃO POR SER UM CRISTÃO POBRE</a:t>
            </a:r>
          </a:p>
        </p:txBody>
      </p:sp>
      <p:sp>
        <p:nvSpPr>
          <p:cNvPr id="38" name="Espaço Reservado para Conteúdo 17">
            <a:extLst>
              <a:ext uri="{FF2B5EF4-FFF2-40B4-BE49-F238E27FC236}">
                <a16:creationId xmlns:a16="http://schemas.microsoft.com/office/drawing/2014/main" id="{221A2739-38F2-6441-C2B8-81F2D294CCBD}"/>
              </a:ext>
            </a:extLst>
          </p:cNvPr>
          <p:cNvSpPr txBox="1">
            <a:spLocks/>
          </p:cNvSpPr>
          <p:nvPr/>
        </p:nvSpPr>
        <p:spPr>
          <a:xfrm>
            <a:off x="735904" y="2256513"/>
            <a:ext cx="10642600" cy="237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Em Montserrat quis comprar a roupa que determinara vestir para ir a Jerusalém. Comprou tecido usado para fabricar sacos com muita aspereza e mandou costurar uma veste comprida até os pés.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dirty="0"/>
              <a:t>Despiu-se de suas roupas vistosas e vestiu-se de saco, dando-as a um pobre que pedia à porta. Deixou diante do altar sua espada e seu punhal.</a:t>
            </a:r>
            <a:endParaRPr lang="pt-BR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00A1CD29-4261-DAEF-30A9-A80F00626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C1E87-74B9-FE34-73BE-A639A900A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AABE01E-A76E-DB60-7A99-90446E3C0CE2}"/>
              </a:ext>
            </a:extLst>
          </p:cNvPr>
          <p:cNvSpPr txBox="1"/>
          <p:nvPr/>
        </p:nvSpPr>
        <p:spPr>
          <a:xfrm>
            <a:off x="801666" y="1369058"/>
            <a:ext cx="10333972" cy="1821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u="sng" dirty="0">
                <a:solidFill>
                  <a:srgbClr val="DD462F"/>
                </a:solidFill>
              </a:rPr>
              <a:t>Para meditar</a:t>
            </a:r>
            <a:r>
              <a:rPr lang="pt-BR" sz="2200" dirty="0">
                <a:solidFill>
                  <a:srgbClr val="DD462F"/>
                </a:solidFill>
              </a:rPr>
              <a:t>: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D462F"/>
                </a:solidFill>
              </a:rPr>
              <a:t>Lendo um pouco da história de Inácio, o que me chama mais atenção? Me identifico com algo? Quais as renúncias você já fez para viver com radicalidade no seguimento a Jesus? 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2BE00CCB-9FC6-BF79-6A1A-DB6E71542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70021" y="248484"/>
            <a:ext cx="1831568" cy="615706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F878AECE-78C5-CCA1-04E2-80F39171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7675"/>
            <a:ext cx="9144000" cy="639763"/>
          </a:xfrm>
        </p:spPr>
        <p:txBody>
          <a:bodyPr rtlCol="0">
            <a:noAutofit/>
          </a:bodyPr>
          <a:lstStyle/>
          <a:p>
            <a:r>
              <a:rPr lang="pt-BR" b="1" dirty="0">
                <a:latin typeface="Abadi" panose="020B0604020104020204" pitchFamily="34" charset="0"/>
              </a:rPr>
              <a:t>MONTSERRAT – </a:t>
            </a:r>
            <a:r>
              <a:rPr lang="pt-BR" dirty="0">
                <a:latin typeface="Abadi" panose="020B0604020104020204" pitchFamily="34" charset="0"/>
              </a:rPr>
              <a:t>A OPÇÃO POR SER UM CRISTÃO POBRE</a:t>
            </a:r>
          </a:p>
        </p:txBody>
      </p:sp>
      <p:pic>
        <p:nvPicPr>
          <p:cNvPr id="4" name="Montserrat-A Barca">
            <a:hlinkClick r:id="" action="ppaction://media"/>
            <a:extLst>
              <a:ext uri="{FF2B5EF4-FFF2-40B4-BE49-F238E27FC236}">
                <a16:creationId xmlns:a16="http://schemas.microsoft.com/office/drawing/2014/main" id="{3604F3D0-3847-84EB-9C38-A90BF86C9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8367" y="2561920"/>
            <a:ext cx="406400" cy="406400"/>
          </a:xfrm>
          <a:prstGeom prst="rect">
            <a:avLst/>
          </a:prstGeom>
        </p:spPr>
      </p:pic>
      <p:pic>
        <p:nvPicPr>
          <p:cNvPr id="11" name="Espaço Reservado para Conteúdo 10" descr="Montanha com cidade ao fundo&#10;&#10;O conteúdo gerado por IA pode estar incorreto.">
            <a:extLst>
              <a:ext uri="{FF2B5EF4-FFF2-40B4-BE49-F238E27FC236}">
                <a16:creationId xmlns:a16="http://schemas.microsoft.com/office/drawing/2014/main" id="{6B3E6620-9E98-0E9B-61AB-23526B5ACB3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7"/>
          <a:stretch>
            <a:fillRect/>
          </a:stretch>
        </p:blipFill>
        <p:spPr>
          <a:xfrm>
            <a:off x="815323" y="3805241"/>
            <a:ext cx="10533258" cy="275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Espaço Reservado para Conteúdo 10" descr="Vale com montanhas ao fundo&#10;&#10;O conteúdo gerado por IA pode estar incorreto.">
            <a:extLst>
              <a:ext uri="{FF2B5EF4-FFF2-40B4-BE49-F238E27FC236}">
                <a16:creationId xmlns:a16="http://schemas.microsoft.com/office/drawing/2014/main" id="{FA8A3D21-2524-4002-848F-F6BE1F888D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" y="3194137"/>
            <a:ext cx="3058896" cy="17411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93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18"/>
    </mc:Choice>
    <mc:Fallback xmlns="">
      <p:transition spd="slow" advTm="15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7305_TF10001108_Win32" id="{08D89365-2E4C-432D-9349-8DF9B80AEEA1}" vid="{010FF314-90DF-4A21-BD0D-ADCBA34234A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{327A0440-9ED8-49AC-A8FA-278610A0D8AE}tf10001108_win32</Template>
  <TotalTime>525</TotalTime>
  <Words>1241</Words>
  <Application>Microsoft Office PowerPoint</Application>
  <PresentationFormat>Widescreen</PresentationFormat>
  <Paragraphs>70</Paragraphs>
  <Slides>16</Slides>
  <Notes>7</Notes>
  <HiddenSlides>0</HiddenSlides>
  <MMClips>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Abadi</vt:lpstr>
      <vt:lpstr>Arial</vt:lpstr>
      <vt:lpstr>Calibri</vt:lpstr>
      <vt:lpstr>Segoe UI</vt:lpstr>
      <vt:lpstr>Segoe UI Light</vt:lpstr>
      <vt:lpstr>Personalizado</vt:lpstr>
      <vt:lpstr>Apresentação do PowerPoint</vt:lpstr>
      <vt:lpstr>LOYOLA – AS ORIGENS DE INÁCIO</vt:lpstr>
      <vt:lpstr>LOYOLA – AS ORIGENS DE INÁCIO</vt:lpstr>
      <vt:lpstr>PAMPLONA – A GRANDE TRANSFORMAÇÃO</vt:lpstr>
      <vt:lpstr>PAMPLONA – A GRANDE TRANSFORMAÇÃO</vt:lpstr>
      <vt:lpstr>MANRESA – PROFUNDA EXPERIÊNCIA DO AMOR DE DEUS</vt:lpstr>
      <vt:lpstr>MANRESA – PROFUNDA EXPERIÊNCIA DO AMOR DE DEUS</vt:lpstr>
      <vt:lpstr>MONTSERRAT – A OPÇÃO POR SER UM CRISTÃO POBRE</vt:lpstr>
      <vt:lpstr>MONTSERRAT – A OPÇÃO POR SER UM CRISTÃO POBRE</vt:lpstr>
      <vt:lpstr>JERUSALÉM – A CONTEMPLAÇÃO DO JESUS HISTÓRICO LEVA INÁCIO AO COMPROMISSO COM O CRISTO RESSUSCITADO</vt:lpstr>
      <vt:lpstr>JERUSALÉM – A CONTEMPLAÇÃO DO JESUS HISTÓRICO LEVA INÁCIO AO COMPROMISSO COM O CRISTO RESSUSCITADO</vt:lpstr>
      <vt:lpstr>PARIS – ESTUDAR É PRECISO</vt:lpstr>
      <vt:lpstr>PARIS – ESTUDAR É PRECISO</vt:lpstr>
      <vt:lpstr>ROMA – AMIGOS NO SENHOR E A ORIGEM DA COMPANHIA DE JESUS</vt:lpstr>
      <vt:lpstr>ROMA – AMIGOS NO SENHOR E A ORIGEM DA COMPANHIA DE JESUS</vt:lpstr>
      <vt:lpstr>ENCERRAMENTO – ORAÇÃO DE SANTO INÁCIO DE LOYOLA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Helma Oliveira</dc:creator>
  <cp:keywords/>
  <cp:lastModifiedBy>Helma Oliveira</cp:lastModifiedBy>
  <cp:revision>44</cp:revision>
  <dcterms:created xsi:type="dcterms:W3CDTF">2025-07-26T12:57:06Z</dcterms:created>
  <dcterms:modified xsi:type="dcterms:W3CDTF">2025-08-06T20:01:27Z</dcterms:modified>
  <cp:version/>
</cp:coreProperties>
</file>