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71" r:id="rId7"/>
    <p:sldId id="261" r:id="rId8"/>
    <p:sldId id="276" r:id="rId9"/>
    <p:sldId id="262" r:id="rId10"/>
    <p:sldId id="267" r:id="rId11"/>
    <p:sldId id="268" r:id="rId12"/>
    <p:sldId id="269" r:id="rId13"/>
    <p:sldId id="270" r:id="rId14"/>
    <p:sldId id="263" r:id="rId15"/>
    <p:sldId id="266" r:id="rId16"/>
    <p:sldId id="264" r:id="rId17"/>
    <p:sldId id="265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148" autoAdjust="0"/>
  </p:normalViewPr>
  <p:slideViewPr>
    <p:cSldViewPr>
      <p:cViewPr>
        <p:scale>
          <a:sx n="75" d="100"/>
          <a:sy n="75" d="100"/>
        </p:scale>
        <p:origin x="-134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9A9665-F249-41A4-98F1-1B5F7E511C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5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8279AB-ED96-447F-B402-AB29F6B93F95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5AD02-EFFF-45DD-8417-A1C0519D65A1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2BD93-D84A-4C5F-BF24-C3E5571D15A1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E3366-140D-4A13-A785-0FDACFBFA67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23FB1-1957-4B08-8AF5-592559978FF3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CA69F-AA0E-41BB-B5CE-9012BA4BD868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DDB7A1-190A-44C8-9904-4603B5F85793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602C6-58FA-475D-ABFE-B1A80C282152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EAB27-8649-404F-BE31-9A25C0161FEB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C02CB-A871-49F9-AE15-F6D726670DAA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735C4-C79E-4E24-A38E-749E2F496671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FA1AF-152E-46F4-8ADB-EDCD720BED1C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6AA21-763C-47EA-8BC9-26F56B94FBC6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13371-1CD1-47BE-8977-0BC5F025D430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8EF30-45E1-4664-BBED-ACB7552CC9B1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17967A-0F5A-4B7D-BCD8-D1342C1B6895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54832-76A2-4A3C-ADC5-10C7BD3CF648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C10CB-7F78-4503-9153-EB059E8AAF30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E324E-4F3B-41EC-A918-22F9CC73D0B2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9521F-4C26-4EA3-8278-3107BF28C00A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D67848-7B80-4A14-9B6D-2C755260876D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870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4DAB-DB0A-4E31-B78C-DB5DA736D7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3D1B-C2F0-4484-8E06-FC8872279C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B335-435F-4B23-8236-72EA10071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6E22-78CC-4DF1-A6C2-766902075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5E5E-D625-4112-BC13-CA28E1C25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86296-1FDC-4F4A-BE2D-1A92407F1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83AB-1053-4F0A-AA29-0DAF138CB0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9224D-F904-4670-B31A-5ED3963DA5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85E7-4D67-4DE6-827A-FB70C0A7CD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7853-B092-4A45-AB3D-517C67E610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AD73-6F8F-4D70-B013-7CCAD87F3E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1BCF-22DF-4849-9A56-96EE3BD9CC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860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8602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pt-BR" sz="2400">
                  <a:latin typeface="Times New Roman" pitchFamily="18" charset="0"/>
                </a:endParaRPr>
              </a:p>
            </p:txBody>
          </p:sp>
          <p:sp>
            <p:nvSpPr>
              <p:cNvPr id="8602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089CFB8-D2D1-43C1-A710-DCBFE9B4F6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Northeast_Region_in_Brazil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Northeast_Region_in_Brazil.svg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pt.wikipedia.org/wiki/Ficheiro:Northeast_Region_in_Brazil.svg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Northeast_Region_in_Brazil.svg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agensaereasfacil.com.br/wp-content/uploads/2012/02/rio-de-janeiro-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agensaereasfacil.com.br/wp-content/uploads/2012/02/rio-de-janeiro-1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imgres?imgurl=http://upload.wikimedia.org/wikipedia/commons/0/09/Mapa_Regiao_Sul_do_Brasil_(somente).PNG&amp;imgrefurl=http://pt.wikipedia.org/wiki/Ficheiro:Mapa_Regiao_Sul_do_Brasil_(somente).PNG&amp;h=570&amp;w=470&amp;sz=31&amp;tbnid=47_J6JOHayDT8M:&amp;tbnh=134&amp;tbnw=110&amp;prev=/search?q=mapa+da+regi%C3%A3o+sul&amp;tbm=isch&amp;tbo=u&amp;zoom=1&amp;q=mapa+da+regi%C3%A3o+sul&amp;usg=__diKu_kfqBRztZZCRQAg0lOWLV0M=&amp;sa=X&amp;ei=Kgh5T5quN46DtgeI-q3yDg&amp;ved=0CB8Q9QEwBQ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hyperlink" Target="http://historinhasqueensinameencantam.blogspot.com.br/2010/02/um-principe-foi-salvo-da-morte-por-doi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Flag_in_map_of_Bahia.s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Flag_in_map_of_Bahia.sv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relevobr.cnpm.embrapa.br/mg/index.htm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//upload.wikimedia.org/wikipedia/commons/f/f4/Bandeira_de_Minas_Gerais.sv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relevobr.cnpm.embrapa.br/mg/index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Ficheiro:Northeast_Region_in_Brazil.s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692150"/>
            <a:ext cx="6923087" cy="2660650"/>
          </a:xfrm>
        </p:spPr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962400"/>
            <a:ext cx="7632700" cy="2706688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bg1"/>
                </a:solidFill>
              </a:rPr>
              <a:t>Missão Apostólica na CVX Brasil</a:t>
            </a:r>
          </a:p>
        </p:txBody>
      </p:sp>
      <p:pic>
        <p:nvPicPr>
          <p:cNvPr id="15363" name="Picture 5" descr="ce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65175"/>
            <a:ext cx="6840537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5949950"/>
            <a:ext cx="84248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MISSÃO APOSTÓLICA NA CVX BRASIL</a:t>
            </a:r>
          </a:p>
        </p:txBody>
      </p:sp>
      <p:sp>
        <p:nvSpPr>
          <p:cNvPr id="15365" name="WordArt 8"/>
          <p:cNvSpPr>
            <a:spLocks noChangeArrowheads="1" noChangeShapeType="1" noTextEdit="1"/>
          </p:cNvSpPr>
          <p:nvPr/>
        </p:nvSpPr>
        <p:spPr bwMode="auto">
          <a:xfrm rot="5400000">
            <a:off x="4395787" y="2460626"/>
            <a:ext cx="352425" cy="19431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</a:t>
            </a:r>
          </a:p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V</a:t>
            </a:r>
          </a:p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X</a:t>
            </a:r>
          </a:p>
        </p:txBody>
      </p:sp>
      <p:sp>
        <p:nvSpPr>
          <p:cNvPr id="15366" name="WordArt 9"/>
          <p:cNvSpPr>
            <a:spLocks noChangeArrowheads="1" noChangeShapeType="1" noTextEdit="1"/>
          </p:cNvSpPr>
          <p:nvPr/>
        </p:nvSpPr>
        <p:spPr bwMode="auto">
          <a:xfrm rot="5400000">
            <a:off x="4419600" y="2546350"/>
            <a:ext cx="304800" cy="1771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/>
              </a:rPr>
              <a:t>C</a:t>
            </a:r>
          </a:p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/>
              </a:rPr>
              <a:t>V</a:t>
            </a:r>
          </a:p>
          <a:p>
            <a:pPr algn="ctr" fontAlgn="auto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/>
              </a:rPr>
              <a:t>X</a:t>
            </a:r>
          </a:p>
        </p:txBody>
      </p:sp>
      <p:pic>
        <p:nvPicPr>
          <p:cNvPr id="15367" name="Picture 9" descr="logoEN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933825"/>
            <a:ext cx="15843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Emblema CVCristã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346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Nordeste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30725"/>
          </a:xfrm>
        </p:spPr>
        <p:txBody>
          <a:bodyPr/>
          <a:lstStyle/>
          <a:p>
            <a:pPr eaLnBrk="1" hangingPunct="1"/>
            <a:endParaRPr lang="pt-BR" sz="2400" smtClean="0"/>
          </a:p>
          <a:p>
            <a:pPr eaLnBrk="1" hangingPunct="1"/>
            <a:r>
              <a:rPr lang="pt-BR" sz="2400" smtClean="0"/>
              <a:t>Projeto de erradicação da pobreza junto à Fundação Inter. da Tilápia</a:t>
            </a:r>
          </a:p>
          <a:p>
            <a:pPr eaLnBrk="1" hangingPunct="1"/>
            <a:r>
              <a:rPr lang="pt-BR" sz="2400" smtClean="0"/>
              <a:t>Colaboradora do IESH – Instituto Eneagrama Shalom</a:t>
            </a:r>
          </a:p>
          <a:p>
            <a:pPr eaLnBrk="1" hangingPunct="1"/>
            <a:r>
              <a:rPr lang="pt-BR" sz="2400" smtClean="0"/>
              <a:t>CIES – Centro Inaciano de Espiritualidade</a:t>
            </a:r>
          </a:p>
          <a:p>
            <a:pPr eaLnBrk="1" hangingPunct="1"/>
            <a:r>
              <a:rPr lang="pt-BR" sz="2400" smtClean="0"/>
              <a:t>Missão de apoio ao Haiti, através da ONU</a:t>
            </a:r>
          </a:p>
          <a:p>
            <a:pPr eaLnBrk="1" hangingPunct="1"/>
            <a:r>
              <a:rPr lang="pt-BR" sz="2400" smtClean="0"/>
              <a:t>CVX no FAMEC</a:t>
            </a:r>
          </a:p>
          <a:p>
            <a:pPr eaLnBrk="1" hangingPunct="1"/>
            <a:r>
              <a:rPr lang="pt-BR" sz="2400" smtClean="0"/>
              <a:t>Pastoral do batismo</a:t>
            </a:r>
          </a:p>
          <a:p>
            <a:pPr eaLnBrk="1" hangingPunct="1"/>
            <a:r>
              <a:rPr lang="pt-BR" sz="2400" smtClean="0"/>
              <a:t>Pastoral dos catadores</a:t>
            </a:r>
          </a:p>
          <a:p>
            <a:pPr eaLnBrk="1" hangingPunct="1"/>
            <a:r>
              <a:rPr lang="pt-BR" sz="2400" smtClean="0"/>
              <a:t>CICPH Fortaleza</a:t>
            </a:r>
          </a:p>
          <a:p>
            <a:pPr eaLnBrk="1" hangingPunct="1"/>
            <a:endParaRPr lang="pt-BR" sz="2400" smtClean="0"/>
          </a:p>
        </p:txBody>
      </p:sp>
      <p:pic>
        <p:nvPicPr>
          <p:cNvPr id="33795" name="Picture 4" descr="Localização">
            <a:hlinkClick r:id="rId3" tooltip="Localização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12239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221163"/>
            <a:ext cx="32400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Localização">
            <a:hlinkClick r:id="rId3" tooltip="Localização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1155700" cy="1143000"/>
          </a:xfrm>
        </p:spPr>
      </p:pic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132138" y="620713"/>
            <a:ext cx="4103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chemeClr val="tx2"/>
                </a:solidFill>
              </a:rPr>
              <a:t>Regional Nordeste</a:t>
            </a:r>
          </a:p>
        </p:txBody>
      </p:sp>
      <p:pic>
        <p:nvPicPr>
          <p:cNvPr id="35843" name="Picture 6" descr="250220120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36004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2602201205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4480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 descr="2602201205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4149725"/>
            <a:ext cx="3375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Localização">
            <a:hlinkClick r:id="rId3" tooltip="Localização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1155700" cy="1143000"/>
          </a:xfrm>
        </p:spPr>
      </p:pic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132138" y="620713"/>
            <a:ext cx="4103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chemeClr val="tx2"/>
                </a:solidFill>
              </a:rPr>
              <a:t>Regional Nordeste</a:t>
            </a:r>
          </a:p>
        </p:txBody>
      </p:sp>
      <p:pic>
        <p:nvPicPr>
          <p:cNvPr id="37891" name="Picture 7" descr="060820117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85913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180120088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323056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2507201035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15573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9" descr="2507201033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41052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Localização">
            <a:hlinkClick r:id="rId3" tooltip="Localização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1155700" cy="1143000"/>
          </a:xfrm>
        </p:spPr>
      </p:pic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132138" y="620713"/>
            <a:ext cx="4103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chemeClr val="tx2"/>
                </a:solidFill>
              </a:rPr>
              <a:t>Regional Nordeste</a:t>
            </a:r>
          </a:p>
        </p:txBody>
      </p:sp>
      <p:pic>
        <p:nvPicPr>
          <p:cNvPr id="39939" name="Picture 8" descr="Enc com catador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1" descr="2802201205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9957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2802201205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114800"/>
            <a:ext cx="3311525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Rio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715250" cy="5040312"/>
          </a:xfrm>
        </p:spPr>
        <p:txBody>
          <a:bodyPr/>
          <a:lstStyle/>
          <a:p>
            <a:pPr eaLnBrk="1" hangingPunct="1"/>
            <a:r>
              <a:rPr lang="pt-BR" sz="2400" smtClean="0"/>
              <a:t>Assessor de Comunidade ou Grupo</a:t>
            </a:r>
          </a:p>
          <a:p>
            <a:pPr eaLnBrk="1" hangingPunct="1"/>
            <a:r>
              <a:rPr lang="pt-BR" sz="2400" smtClean="0"/>
              <a:t>Acompanhante em Retiros</a:t>
            </a:r>
          </a:p>
          <a:p>
            <a:pPr eaLnBrk="1" hangingPunct="1"/>
            <a:r>
              <a:rPr lang="pt-BR" sz="2400" smtClean="0"/>
              <a:t>Ação Claveriana</a:t>
            </a:r>
          </a:p>
          <a:p>
            <a:pPr eaLnBrk="1" hangingPunct="1"/>
            <a:r>
              <a:rPr lang="pt-BR" sz="2400" smtClean="0"/>
              <a:t>Orientador Espiritual</a:t>
            </a:r>
          </a:p>
          <a:p>
            <a:pPr eaLnBrk="1" hangingPunct="1"/>
            <a:r>
              <a:rPr lang="pt-BR" sz="2400" smtClean="0"/>
              <a:t>Pastoral de música litúrgica</a:t>
            </a:r>
          </a:p>
          <a:p>
            <a:pPr eaLnBrk="1" hangingPunct="1"/>
            <a:r>
              <a:rPr lang="pt-BR" sz="2400" smtClean="0"/>
              <a:t>Pastoral Familiar</a:t>
            </a:r>
          </a:p>
          <a:p>
            <a:pPr eaLnBrk="1" hangingPunct="1"/>
            <a:r>
              <a:rPr lang="pt-BR" sz="2400" smtClean="0"/>
              <a:t>Pastoral do Crisma</a:t>
            </a:r>
          </a:p>
          <a:p>
            <a:pPr eaLnBrk="1" hangingPunct="1"/>
            <a:r>
              <a:rPr lang="pt-BR" sz="2400" smtClean="0"/>
              <a:t>Apostolado da Oração</a:t>
            </a:r>
          </a:p>
          <a:p>
            <a:pPr eaLnBrk="1" hangingPunct="1"/>
            <a:r>
              <a:rPr lang="pt-BR" sz="2400" smtClean="0"/>
              <a:t>Rede Apostólica Inaciana – RAI RJ</a:t>
            </a:r>
          </a:p>
          <a:p>
            <a:pPr eaLnBrk="1" hangingPunct="1"/>
            <a:r>
              <a:rPr lang="pt-BR" sz="2400" smtClean="0"/>
              <a:t>Catequese Infantil</a:t>
            </a:r>
          </a:p>
          <a:p>
            <a:pPr eaLnBrk="1" hangingPunct="1"/>
            <a:r>
              <a:rPr lang="pt-BR" sz="2400" smtClean="0"/>
              <a:t>Apadrinhamento de crianças carentes</a:t>
            </a:r>
          </a:p>
          <a:p>
            <a:pPr eaLnBrk="1" hangingPunct="1">
              <a:buFont typeface="Wingdings" pitchFamily="2" charset="2"/>
              <a:buNone/>
            </a:pPr>
            <a:endParaRPr lang="pt-BR" sz="2400" smtClean="0"/>
          </a:p>
        </p:txBody>
      </p:sp>
      <p:pic>
        <p:nvPicPr>
          <p:cNvPr id="41987" name="Picture 6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8913"/>
            <a:ext cx="1584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IMG_729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2928938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IMG_727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21605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Rio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281987" cy="5111750"/>
          </a:xfrm>
        </p:spPr>
        <p:txBody>
          <a:bodyPr/>
          <a:lstStyle/>
          <a:p>
            <a:pPr eaLnBrk="1" hangingPunct="1">
              <a:lnSpc>
                <a:spcPct val="50000"/>
              </a:lnSpc>
              <a:buFont typeface="Wingdings" pitchFamily="2" charset="2"/>
              <a:buNone/>
            </a:pPr>
            <a:r>
              <a:rPr lang="pt-BR" smtClean="0"/>
              <a:t> </a:t>
            </a:r>
          </a:p>
          <a:p>
            <a:pPr eaLnBrk="1" hangingPunct="1">
              <a:lnSpc>
                <a:spcPct val="50000"/>
              </a:lnSpc>
            </a:pPr>
            <a:r>
              <a:rPr lang="pt-BR" smtClean="0"/>
              <a:t> </a:t>
            </a:r>
            <a:r>
              <a:rPr lang="pt-BR" sz="2400" smtClean="0"/>
              <a:t>Voluntariado em ONGs ( “Amai-vos” e outras)</a:t>
            </a:r>
          </a:p>
          <a:p>
            <a:pPr eaLnBrk="1" hangingPunct="1"/>
            <a:r>
              <a:rPr lang="pt-BR" sz="2400" smtClean="0"/>
              <a:t>Trabalho com comunidades carentes (Morro do Ingá)</a:t>
            </a:r>
          </a:p>
          <a:p>
            <a:pPr eaLnBrk="1" hangingPunct="1"/>
            <a:r>
              <a:rPr lang="pt-BR" sz="2400" smtClean="0"/>
              <a:t>MECES</a:t>
            </a:r>
          </a:p>
          <a:p>
            <a:pPr eaLnBrk="1" hangingPunct="1"/>
            <a:endParaRPr lang="pt-BR" sz="2400" smtClean="0"/>
          </a:p>
          <a:p>
            <a:pPr eaLnBrk="1" hangingPunct="1"/>
            <a:r>
              <a:rPr lang="pt-BR" sz="2400" smtClean="0"/>
              <a:t>Pastoral da Juventude </a:t>
            </a:r>
          </a:p>
          <a:p>
            <a:pPr eaLnBrk="1" hangingPunct="1"/>
            <a:r>
              <a:rPr lang="pt-BR" sz="2400" smtClean="0"/>
              <a:t>Retiro Inaciano para Jovens e Tardes de Espiritualidade</a:t>
            </a:r>
          </a:p>
          <a:p>
            <a:pPr eaLnBrk="1" hangingPunct="1"/>
            <a:r>
              <a:rPr lang="pt-BR" sz="2400" smtClean="0"/>
              <a:t>Pastoral dos Menores abandonados</a:t>
            </a:r>
          </a:p>
          <a:p>
            <a:pPr eaLnBrk="1" hangingPunct="1"/>
            <a:r>
              <a:rPr lang="pt-BR" sz="2400" smtClean="0"/>
              <a:t>Grupo de Casais   -  EPC e JIP – CSI</a:t>
            </a:r>
          </a:p>
          <a:p>
            <a:pPr eaLnBrk="1" hangingPunct="1"/>
            <a:r>
              <a:rPr lang="pt-BR" sz="2400" smtClean="0"/>
              <a:t>Pastoral dos enfermos e de Idosos</a:t>
            </a:r>
          </a:p>
          <a:p>
            <a:pPr eaLnBrk="1" hangingPunct="1"/>
            <a:r>
              <a:rPr lang="pt-BR" sz="2400" smtClean="0"/>
              <a:t>ACVM</a:t>
            </a:r>
          </a:p>
          <a:p>
            <a:pPr eaLnBrk="1" hangingPunct="1"/>
            <a:r>
              <a:rPr lang="pt-BR" sz="2400" smtClean="0"/>
              <a:t>Círculo de Acolhimento Cristão </a:t>
            </a:r>
          </a:p>
          <a:p>
            <a:pPr eaLnBrk="1" hangingPunct="1"/>
            <a:endParaRPr lang="pt-BR" sz="2400" smtClean="0"/>
          </a:p>
        </p:txBody>
      </p:sp>
      <p:pic>
        <p:nvPicPr>
          <p:cNvPr id="44035" name="Picture 4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88913"/>
            <a:ext cx="1584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0" descr="Tamer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50850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EEJ na Bambina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2411413"/>
            <a:ext cx="33829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São Paulo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Assessor de grupo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Governo Regional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Núcleo de Espiritualidade Inaciana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Acompanhamento em retiros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Orientação individual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Pastoral da escuta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Pastoral dos Enfermos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Liturgia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Candidato ao diaconato permanente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Form. Permanente da Catequese</a:t>
            </a:r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Voluntariado/ Alfabetização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</p:txBody>
      </p:sp>
      <p:pic>
        <p:nvPicPr>
          <p:cNvPr id="46083" name="Picture 6" descr="mapasp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194468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atedral de são pau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773238"/>
            <a:ext cx="2011362" cy="30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Sul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 smtClean="0"/>
              <a:t>Assessor de grupo</a:t>
            </a:r>
          </a:p>
          <a:p>
            <a:pPr eaLnBrk="1" hangingPunct="1"/>
            <a:r>
              <a:rPr lang="pt-BR" sz="2400" smtClean="0"/>
              <a:t>Atuação na paróquia / Crisma</a:t>
            </a:r>
          </a:p>
          <a:p>
            <a:pPr eaLnBrk="1" hangingPunct="1"/>
            <a:r>
              <a:rPr lang="pt-BR" sz="2400" smtClean="0"/>
              <a:t>Cáritas</a:t>
            </a:r>
          </a:p>
          <a:p>
            <a:pPr eaLnBrk="1" hangingPunct="1"/>
            <a:r>
              <a:rPr lang="pt-BR" sz="2400" smtClean="0"/>
              <a:t>Equipe CAFHU</a:t>
            </a:r>
          </a:p>
          <a:p>
            <a:pPr eaLnBrk="1" hangingPunct="1"/>
            <a:r>
              <a:rPr lang="pt-BR" sz="2400" smtClean="0"/>
              <a:t>Escotismo </a:t>
            </a:r>
          </a:p>
          <a:p>
            <a:pPr eaLnBrk="1" hangingPunct="1"/>
            <a:r>
              <a:rPr lang="pt-BR" sz="2400" smtClean="0"/>
              <a:t>Governo Regional</a:t>
            </a:r>
          </a:p>
          <a:p>
            <a:pPr eaLnBrk="1" hangingPunct="1"/>
            <a:r>
              <a:rPr lang="pt-BR" sz="2400" smtClean="0"/>
              <a:t>Núcleo de Espiritualidade Inaciana</a:t>
            </a:r>
          </a:p>
          <a:p>
            <a:pPr eaLnBrk="1" hangingPunct="1"/>
            <a:r>
              <a:rPr lang="pt-BR" sz="2400" smtClean="0"/>
              <a:t>Orientação individual</a:t>
            </a:r>
          </a:p>
          <a:p>
            <a:pPr eaLnBrk="1" hangingPunct="1"/>
            <a:r>
              <a:rPr lang="pt-BR" sz="2400" smtClean="0"/>
              <a:t>Voluntariado em ONG</a:t>
            </a:r>
          </a:p>
          <a:p>
            <a:pPr eaLnBrk="1" hangingPunct="1"/>
            <a:r>
              <a:rPr lang="pt-BR" sz="2400" smtClean="0"/>
              <a:t>Pastoral dos Enfermos</a:t>
            </a:r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  <a:p>
            <a:pPr eaLnBrk="1" hangingPunct="1"/>
            <a:endParaRPr lang="pt-BR" sz="2400" smtClean="0"/>
          </a:p>
        </p:txBody>
      </p:sp>
      <p:pic>
        <p:nvPicPr>
          <p:cNvPr id="48131" name="Picture 6" descr="ANd9GcSXzAdFk6ZwAf1Gq0Oul9hiprY4cUzdgP1HEWCCCxy_WprknmyQxpAQW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88913"/>
            <a:ext cx="9667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05" t="42714"/>
          <a:stretch>
            <a:fillRect/>
          </a:stretch>
        </p:blipFill>
        <p:spPr bwMode="auto">
          <a:xfrm>
            <a:off x="6156325" y="2997200"/>
            <a:ext cx="2487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2" name="Rectangle 18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002587" cy="1143000"/>
          </a:xfrm>
        </p:spPr>
        <p:txBody>
          <a:bodyPr/>
          <a:lstStyle/>
          <a:p>
            <a:pPr eaLnBrk="1" hangingPunct="1"/>
            <a:r>
              <a:rPr lang="pt-BR" sz="3800" b="1" smtClean="0"/>
              <a:t>Como compreender a missão CVX?</a:t>
            </a:r>
            <a:r>
              <a:rPr lang="pt-BR" sz="3800" smtClean="0"/>
              <a:t> </a:t>
            </a:r>
          </a:p>
        </p:txBody>
      </p:sp>
      <p:graphicFrame>
        <p:nvGraphicFramePr>
          <p:cNvPr id="131091" name="Object 19"/>
          <p:cNvGraphicFramePr>
            <a:graphicFrameLocks noGrp="1" noChangeAspect="1"/>
          </p:cNvGraphicFramePr>
          <p:nvPr>
            <p:ph type="chart" sz="half" idx="1"/>
          </p:nvPr>
        </p:nvGraphicFramePr>
        <p:xfrm>
          <a:off x="915988" y="1600200"/>
          <a:ext cx="3806825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Gráfico" r:id="rId4" imgW="3809928" imgH="4533990" progId="MSGraph.Chart.8">
                  <p:embed followColorScheme="full"/>
                </p:oleObj>
              </mc:Choice>
              <mc:Fallback>
                <p:oleObj name="Gráfico" r:id="rId4" imgW="3809928" imgH="4533990" progId="MSGraph.Chart.8">
                  <p:embed followColorScheme="full"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600200"/>
                        <a:ext cx="3806825" cy="453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93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600200"/>
            <a:ext cx="8002587" cy="4924425"/>
          </a:xfrm>
        </p:spPr>
        <p:txBody>
          <a:bodyPr/>
          <a:lstStyle/>
          <a:p>
            <a:pPr eaLnBrk="1" hangingPunct="1"/>
            <a:r>
              <a:rPr lang="pt-BR" sz="2400" smtClean="0"/>
              <a:t>PG 8: </a:t>
            </a:r>
            <a:r>
              <a:rPr lang="pt-BR" sz="2400" i="1" smtClean="0"/>
              <a:t>A nossa vida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é essencialmente apostólica.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O campo da missão da CVX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não conhece limites: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estende-se à Igreja e ao mundo,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a fim de levar o evangelho da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salvação a todos, de servir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as pessoas e a sociedade,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abrindo os corações à conversão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e lutando pela transformação das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400" i="1" smtClean="0"/>
              <a:t>estruturas opressoras.</a:t>
            </a:r>
            <a:r>
              <a:rPr lang="pt-BR" sz="2400" smtClean="0"/>
              <a:t> </a:t>
            </a:r>
          </a:p>
        </p:txBody>
      </p:sp>
      <p:pic>
        <p:nvPicPr>
          <p:cNvPr id="131094" name="Picture 21" descr="Santo Inácio Peregrin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628775"/>
            <a:ext cx="3173412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5" descr="sement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495425"/>
            <a:ext cx="3048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smtClean="0"/>
              <a:t>Uma Parábola para pensar</a:t>
            </a:r>
            <a:r>
              <a:rPr lang="pt-BR" smtClean="0"/>
              <a:t> </a:t>
            </a:r>
          </a:p>
        </p:txBody>
      </p:sp>
      <p:sp>
        <p:nvSpPr>
          <p:cNvPr id="133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484313"/>
            <a:ext cx="8075613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smtClean="0"/>
              <a:t>                                                 </a:t>
            </a:r>
            <a:r>
              <a:rPr lang="pt-BR" sz="2400" b="1" smtClean="0">
                <a:hlinkClick r:id="rId4"/>
              </a:rPr>
              <a:t>Sementes Especiais</a:t>
            </a:r>
            <a:r>
              <a:rPr lang="pt-BR" sz="2000" b="1" smtClean="0"/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Um príncipe foi salvo da morte por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 dois camponeses de aldeias próximas,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 agradecido, deu a cada camponês um saco de sementes especiais, quase mágicas, que garantiriam grande produção. Muitos anos depois, já coroado rei, voltou às aldeias para ver o resultado de sua oferta. O primeiro camponês era agora rico, dono de uma grande fazenda, mas vivia assustado, cercado de arame farpado e guardas, numa aldeia sem recursos, no meio da miséria dos vizinhos. A segunda aldeia ele quase não reconheceu. Era agora uma comunidade maravilhosa, com boas escolas, estradas para escoar a produção, hospital, saneamento... uma beleza!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000" b="1" smtClean="0"/>
              <a:t>É que o segundo camponês optou por partilhar com os vizinhos as magníficas sementes que recebera...</a:t>
            </a:r>
            <a:r>
              <a:rPr lang="pt-BR" sz="2000" smtClean="0"/>
              <a:t> </a:t>
            </a:r>
          </a:p>
        </p:txBody>
      </p:sp>
      <p:pic>
        <p:nvPicPr>
          <p:cNvPr id="133124" name="Picture 5" descr="Emblema CVCristã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5805488"/>
            <a:ext cx="5413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 descr="Emblema CVCristã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5413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800" b="1" smtClean="0"/>
              <a:t>Missão </a:t>
            </a:r>
            <a:br>
              <a:rPr lang="pt-BR" sz="3800" b="1" smtClean="0"/>
            </a:br>
            <a:r>
              <a:rPr lang="pt-BR" sz="3800" b="1" smtClean="0"/>
              <a:t>“Em tudo amar e servir”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7772400" cy="4502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Bahia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Minas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Nordeste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Rio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São Paulo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BR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Sul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1" name="Picture 5" descr="Missão lavapes_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773238"/>
            <a:ext cx="3708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Emblema CVCristã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48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Concluindo...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5021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VIEMOS DE TANTOS LUGARES, TRAZEMOS TANTAS HISTÓRIAS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VIVEMOS A DANÇA MÁGICA, DE NOS CONHECER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FALAMOS EM TANTOS SOTAQUES, BROTAMOS TANTOS TALENTOS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SONHAMOS QUE O GRÃO DA MÚSICA JÁ VAI FLORESCER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SOMOS MUITOS, TANTOS SOMOS, SOMOS UM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TÃO ESPECIAIS E UM JEITO TÃO COMUM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DIFERENTES TÃO IGUAIS, SONHOS, PLANOS, IDEAIS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PÉS NO CHÃO, TRABALHO E GARRA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b="1" smtClean="0"/>
              <a:t>E PAIXÃO POR ESSA FARRA QUE É VIVER....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AMIGOS DE TANTOS MOMENTOS CRIANDO NO TEMPO, MEMÓRIAS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NÓS SOMOS BEM MAIS QUE LÓGICA, FORÇA A CAMINHAR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NÓS TEMOS OS DONS DIVERSOS, NOSSOS VERSOS SÃO CANÇÕES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800" smtClean="0"/>
              <a:t>VIVEMOS DE FORMA LÚDICA, SEM MEDO DE AMAR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mtClean="0"/>
              <a:t>“Em tudo amar e servir”</a:t>
            </a:r>
          </a:p>
        </p:txBody>
      </p:sp>
      <p:pic>
        <p:nvPicPr>
          <p:cNvPr id="137218" name="Picture 5" descr="Emblema CVCristã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9313" y="2132013"/>
            <a:ext cx="28098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Mapa Apostólico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meta de todo o processo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formação CVX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 a formação de um Corpo Apostólico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efetivamente comprometido na Missão de Jesus e da Igreja.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 isso, esta não é apenas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mais uma etapa,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pt-BR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 o fruto de um longo caminhar</a:t>
            </a:r>
            <a:r>
              <a:rPr lang="pt-BR">
                <a:solidFill>
                  <a:schemeClr val="bg2"/>
                </a:solidFill>
              </a:rPr>
              <a:t>. </a:t>
            </a:r>
          </a:p>
        </p:txBody>
      </p:sp>
      <p:pic>
        <p:nvPicPr>
          <p:cNvPr id="19459" name="Picture 6" descr="Emblema CVCristã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347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Jesus andand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90550"/>
            <a:ext cx="5675312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Emblema CVCristã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3479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Regional Bahia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08962" cy="49244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Atividades paroquiais: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Grupo de jovens - Grupo de Casais - Pastoral Familiar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Ministro(a) da Eucaristia - Ministro(a)da Palavra Liturgia – Terço dos Homens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Participação no Conselho Paroquial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Prestação de serviços voluntários em geral (apoio contábil, organização de eventos, etc.)</a:t>
            </a:r>
          </a:p>
        </p:txBody>
      </p:sp>
      <p:pic>
        <p:nvPicPr>
          <p:cNvPr id="23555" name="Picture 8" descr="Nova imagem SVG">
            <a:hlinkClick r:id="rId3" tooltip="Nova imagem SV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88913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Regional Bahia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002587" cy="4924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mtClean="0"/>
          </a:p>
          <a:p>
            <a:pPr eaLnBrk="1" hangingPunct="1"/>
            <a:r>
              <a:rPr lang="pt-BR" smtClean="0"/>
              <a:t> Participação na CER (Comissão Executiva Regional)</a:t>
            </a:r>
          </a:p>
          <a:p>
            <a:pPr eaLnBrk="1" hangingPunct="1"/>
            <a:r>
              <a:rPr lang="pt-BR" smtClean="0"/>
              <a:t>Aulas em catequese e/ou curso de crisma  </a:t>
            </a:r>
          </a:p>
          <a:p>
            <a:pPr eaLnBrk="1" hangingPunct="1"/>
            <a:r>
              <a:rPr lang="pt-BR" smtClean="0"/>
              <a:t>Orientação espiritual individual</a:t>
            </a:r>
          </a:p>
          <a:p>
            <a:pPr eaLnBrk="1" hangingPunct="1"/>
            <a:r>
              <a:rPr lang="pt-BR" smtClean="0"/>
              <a:t>Assessor de CVX ou Pré</a:t>
            </a:r>
          </a:p>
          <a:p>
            <a:pPr eaLnBrk="1" hangingPunct="1"/>
            <a:r>
              <a:rPr lang="pt-BR" smtClean="0"/>
              <a:t>Atividade assistencial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(distribuição regular de alimento,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mtClean="0"/>
              <a:t>       cesta básica ...)</a:t>
            </a:r>
          </a:p>
        </p:txBody>
      </p:sp>
      <p:pic>
        <p:nvPicPr>
          <p:cNvPr id="25603" name="Picture 4" descr="Nova imagem SVG">
            <a:hlinkClick r:id="rId3" tooltip="Nova imagem SV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88913"/>
            <a:ext cx="1381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82" t="3625" r="20081" b="19496"/>
          <a:stretch>
            <a:fillRect/>
          </a:stretch>
        </p:blipFill>
        <p:spPr bwMode="auto">
          <a:xfrm>
            <a:off x="6877050" y="3644900"/>
            <a:ext cx="1549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Regional Minas Gerais</a:t>
            </a:r>
          </a:p>
        </p:txBody>
      </p:sp>
      <p:pic>
        <p:nvPicPr>
          <p:cNvPr id="27650" name="Picture 5" descr="Minas Gera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88913"/>
            <a:ext cx="1511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File:Bandeira de Minas Gerai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2625" y="5748338"/>
            <a:ext cx="158432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Encontro de Lideranças (Rubens)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3887787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Fórum Provincial (Marcelo e Walkíria)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46815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0" descr="Fórum Regional (Emerson, Diego e Rubens)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1036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Pós SSJI (Emerson)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1686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SSJI (Diego e Emerso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40338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4313"/>
            <a:ext cx="8466138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Apoio nos encontros com os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     alunos na Escola Técnica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        de Eletrônica "FMC"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dirigida pelos jesuítas na cidade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 de Santa Rita do Sapucai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Apoio MENSAL na missa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      com os alunos e pais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             na ETE"FMC"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Encontro de Universitários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smtClean="0"/>
              <a:t>Católicos que iniciou no ano passado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Catequese na comunidade São Sebastião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Pastoral da Sobriedade e Amor Exigente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Vigília pela Juventude(mensal) na Paróquia Santa Rita de Cássia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 Articulação com jovens da Paróquia Santa Rita de Cássia e Paróquia Nossa Senhora de Fátima na mesma cidade.</a:t>
            </a:r>
            <a:br>
              <a:rPr lang="pt-BR" sz="2000" smtClean="0"/>
            </a:br>
            <a:endParaRPr lang="pt-BR" sz="2000" smtClean="0"/>
          </a:p>
        </p:txBody>
      </p:sp>
      <p:pic>
        <p:nvPicPr>
          <p:cNvPr id="29699" name="Picture 4" descr="Minas Gerais">
            <a:hlinkClick r:id="rId4"/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260350"/>
            <a:ext cx="1487487" cy="1143000"/>
          </a:xfrm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484438" y="333375"/>
            <a:ext cx="6119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>
                <a:solidFill>
                  <a:schemeClr val="tx2"/>
                </a:solidFill>
                <a:latin typeface="Times New Roman" pitchFamily="18" charset="0"/>
              </a:rPr>
              <a:t>Regional Minas Gerais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                  Regional Nordeste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Assessor de comunidade</a:t>
            </a:r>
          </a:p>
          <a:p>
            <a:pPr eaLnBrk="1" hangingPunct="1"/>
            <a:r>
              <a:rPr lang="pt-BR" smtClean="0"/>
              <a:t>Liturgia</a:t>
            </a:r>
          </a:p>
          <a:p>
            <a:pPr eaLnBrk="1" hangingPunct="1"/>
            <a:r>
              <a:rPr lang="pt-BR" smtClean="0"/>
              <a:t>MECES</a:t>
            </a:r>
          </a:p>
          <a:p>
            <a:pPr eaLnBrk="1" hangingPunct="1"/>
            <a:r>
              <a:rPr lang="pt-BR" smtClean="0"/>
              <a:t>Coroinha</a:t>
            </a:r>
          </a:p>
          <a:p>
            <a:pPr eaLnBrk="1" hangingPunct="1"/>
            <a:r>
              <a:rPr lang="pt-BR" smtClean="0"/>
              <a:t>Orientador Espiritual</a:t>
            </a:r>
          </a:p>
          <a:p>
            <a:pPr eaLnBrk="1" hangingPunct="1"/>
            <a:r>
              <a:rPr lang="pt-BR" smtClean="0"/>
              <a:t>Membro da PASCOM</a:t>
            </a:r>
          </a:p>
          <a:p>
            <a:pPr eaLnBrk="1" hangingPunct="1"/>
            <a:r>
              <a:rPr lang="pt-BR" smtClean="0"/>
              <a:t>Colaborador da Paulus</a:t>
            </a:r>
          </a:p>
          <a:p>
            <a:pPr eaLnBrk="1" hangingPunct="1"/>
            <a:r>
              <a:rPr lang="pt-BR" smtClean="0"/>
              <a:t>Acompanhamento de pessoas com HIV</a:t>
            </a:r>
          </a:p>
          <a:p>
            <a:pPr eaLnBrk="1" hangingPunct="1"/>
            <a:endParaRPr lang="pt-BR" smtClean="0"/>
          </a:p>
        </p:txBody>
      </p:sp>
      <p:pic>
        <p:nvPicPr>
          <p:cNvPr id="31747" name="Picture 9" descr="Localização">
            <a:hlinkClick r:id="rId3" tooltip="Localização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88913"/>
            <a:ext cx="12239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133600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4">
      <a:dk1>
        <a:srgbClr val="455B41"/>
      </a:dk1>
      <a:lt1>
        <a:srgbClr val="FFFFCC"/>
      </a:lt1>
      <a:dk2>
        <a:srgbClr val="79A994"/>
      </a:dk2>
      <a:lt2>
        <a:srgbClr val="FFFFCC"/>
      </a:lt2>
      <a:accent1>
        <a:srgbClr val="517087"/>
      </a:accent1>
      <a:accent2>
        <a:srgbClr val="666699"/>
      </a:accent2>
      <a:accent3>
        <a:srgbClr val="BED1C8"/>
      </a:accent3>
      <a:accent4>
        <a:srgbClr val="DADAAE"/>
      </a:accent4>
      <a:accent5>
        <a:srgbClr val="B3BBC3"/>
      </a:accent5>
      <a:accent6>
        <a:srgbClr val="5C5C8A"/>
      </a:accent6>
      <a:hlink>
        <a:srgbClr val="993300"/>
      </a:hlink>
      <a:folHlink>
        <a:srgbClr val="A4AF6B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</Template>
  <TotalTime>890</TotalTime>
  <Words>862</Words>
  <Application>Microsoft Office PowerPoint</Application>
  <PresentationFormat>Apresentação na tela (4:3)</PresentationFormat>
  <Paragraphs>188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Camadas</vt:lpstr>
      <vt:lpstr>Gráfico</vt:lpstr>
      <vt:lpstr>Apresentação do PowerPoint</vt:lpstr>
      <vt:lpstr>Missão  “Em tudo amar e servir”</vt:lpstr>
      <vt:lpstr>                Mapa Apostólico</vt:lpstr>
      <vt:lpstr>Apresentação do PowerPoint</vt:lpstr>
      <vt:lpstr>               Regional Bahia</vt:lpstr>
      <vt:lpstr>               Regional Bahia</vt:lpstr>
      <vt:lpstr>                 Regional Minas Gerais</vt:lpstr>
      <vt:lpstr>Apresentação do PowerPoint</vt:lpstr>
      <vt:lpstr>                  Regional Nordeste</vt:lpstr>
      <vt:lpstr>                  Regional Nordeste</vt:lpstr>
      <vt:lpstr>Apresentação do PowerPoint</vt:lpstr>
      <vt:lpstr>Apresentação do PowerPoint</vt:lpstr>
      <vt:lpstr>Apresentação do PowerPoint</vt:lpstr>
      <vt:lpstr>                  Regional Rio</vt:lpstr>
      <vt:lpstr>                  Regional Rio</vt:lpstr>
      <vt:lpstr>                  Regional São Paulo</vt:lpstr>
      <vt:lpstr>                  Regional Sul</vt:lpstr>
      <vt:lpstr>Como compreender a missão CVX? </vt:lpstr>
      <vt:lpstr>Uma Parábola para pensar </vt:lpstr>
      <vt:lpstr>Concluindo...</vt:lpstr>
      <vt:lpstr>“Em tudo amar e servir”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antonio.bitencourt</cp:lastModifiedBy>
  <cp:revision>25</cp:revision>
  <dcterms:created xsi:type="dcterms:W3CDTF">2012-04-01T23:01:57Z</dcterms:created>
  <dcterms:modified xsi:type="dcterms:W3CDTF">2012-04-25T04:57:11Z</dcterms:modified>
</cp:coreProperties>
</file>