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handoutMasterIdLst>
    <p:handoutMasterId r:id="rId17"/>
  </p:handoutMasterIdLst>
  <p:sldIdLst>
    <p:sldId id="256" r:id="rId2"/>
    <p:sldId id="269" r:id="rId3"/>
    <p:sldId id="270" r:id="rId4"/>
    <p:sldId id="257" r:id="rId5"/>
    <p:sldId id="258" r:id="rId6"/>
    <p:sldId id="259" r:id="rId7"/>
    <p:sldId id="266" r:id="rId8"/>
    <p:sldId id="260" r:id="rId9"/>
    <p:sldId id="267" r:id="rId10"/>
    <p:sldId id="261" r:id="rId11"/>
    <p:sldId id="268" r:id="rId12"/>
    <p:sldId id="262" r:id="rId13"/>
    <p:sldId id="271" r:id="rId14"/>
    <p:sldId id="272" r:id="rId15"/>
    <p:sldId id="273" r:id="rId16"/>
  </p:sldIdLst>
  <p:sldSz cx="9144000" cy="6858000" type="screen4x3"/>
  <p:notesSz cx="6834188" cy="99790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FF66"/>
    <a:srgbClr val="00FF00"/>
    <a:srgbClr val="FFFFFF"/>
    <a:srgbClr val="FFFFCC"/>
    <a:srgbClr val="CCFFFF"/>
    <a:srgbClr val="CCFF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71913" y="0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6F392-CF9E-4C60-BBB2-1C0324AA915F}" type="datetimeFigureOut">
              <a:rPr lang="en-US" smtClean="0"/>
              <a:t>4/21/2012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78963"/>
            <a:ext cx="29622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71913" y="9478963"/>
            <a:ext cx="296068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6B9BE2-4D87-4F63-BCEA-34E5AEEBD3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7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82947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2948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2949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2950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829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295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29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E5455CEC-B921-425B-96B6-B1509B4CDDF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C6399B-1326-4C1A-8EED-8240FD248CD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9D1D1-525D-4113-A8F7-D274796F85DC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630833-C9DB-46D2-AF13-774A90B3FB3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7F8D4-1BC2-47CC-B22B-58C71BB758F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8D4F96-F71B-4DF0-9900-8C410B951BE7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6062C-FDA5-4BE9-9C3B-FBB408D2EB78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C107B-822E-4555-B646-D29FB8859C06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EF5AE-F483-4DF9-9A38-35A8162AB5DE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CC54A-8396-45AF-B8CB-8F8893083E25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B8908-9366-49D8-BE76-7C28654F87A2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80A266-0ADE-4C85-A0D7-0A1C64C6DE04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8192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2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192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/>
          </a:p>
        </p:txBody>
      </p:sp>
      <p:sp>
        <p:nvSpPr>
          <p:cNvPr id="819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pt-BR"/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9BD3D886-C3DC-41C6-AB20-51014844BDB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latin typeface="Georgia" pitchFamily="18" charset="0"/>
              </a:rPr>
              <a:t>Formação </a:t>
            </a:r>
            <a:r>
              <a:rPr lang="pt-BR" dirty="0">
                <a:latin typeface="Georgia" pitchFamily="18" charset="0"/>
              </a:rPr>
              <a:t>de </a:t>
            </a:r>
            <a:r>
              <a:rPr lang="pt-BR" dirty="0" smtClean="0">
                <a:latin typeface="Georgia" pitchFamily="18" charset="0"/>
              </a:rPr>
              <a:t>assessores</a:t>
            </a:r>
            <a:endParaRPr lang="pt-BR" dirty="0">
              <a:latin typeface="Georg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sz="4800" dirty="0" smtClean="0">
                <a:solidFill>
                  <a:schemeClr val="bg2"/>
                </a:solidFill>
                <a:latin typeface="Georgia" pitchFamily="18" charset="0"/>
              </a:rPr>
              <a:t>CVX Minas</a:t>
            </a:r>
            <a:endParaRPr lang="pt-BR" sz="4800" dirty="0">
              <a:solidFill>
                <a:schemeClr val="bg2"/>
              </a:solidFill>
              <a:latin typeface="Georgia" pitchFamily="18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29003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5508625" y="3141663"/>
          <a:ext cx="1576388" cy="230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CorelDRAW" r:id="rId3" imgW="720413" imgH="1060565" progId="">
                  <p:embed/>
                </p:oleObj>
              </mc:Choice>
              <mc:Fallback>
                <p:oleObj name="CorelDRAW" r:id="rId3" imgW="720413" imgH="1060565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141663"/>
                        <a:ext cx="1576388" cy="2303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>
                <a:latin typeface="Georgia" pitchFamily="18" charset="0"/>
              </a:rPr>
              <a:t>Programa nacional de formação de assessores</a:t>
            </a:r>
            <a:r>
              <a:rPr lang="pt-BR" sz="3200">
                <a:latin typeface="Georgia" pitchFamily="18" charset="0"/>
              </a:rPr>
              <a:t/>
            </a:r>
            <a:br>
              <a:rPr lang="pt-BR" sz="3200">
                <a:latin typeface="Georgia" pitchFamily="18" charset="0"/>
              </a:rPr>
            </a:br>
            <a:r>
              <a:rPr lang="pt-BR" sz="2800"/>
              <a:t>Metodologia: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t-BR" b="1" dirty="0"/>
              <a:t>b) Partilha &amp; Supervisão: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Reuniões </a:t>
            </a:r>
            <a:r>
              <a:rPr lang="pt-BR" sz="2800" dirty="0"/>
              <a:t>trimestrais </a:t>
            </a:r>
            <a:endParaRPr lang="pt-BR" sz="2800" dirty="0" smtClean="0"/>
          </a:p>
          <a:p>
            <a:pPr lvl="1">
              <a:lnSpc>
                <a:spcPct val="90000"/>
              </a:lnSpc>
            </a:pPr>
            <a:r>
              <a:rPr lang="pt-BR" sz="2400" dirty="0" smtClean="0"/>
              <a:t>partilha </a:t>
            </a:r>
            <a:r>
              <a:rPr lang="pt-BR" sz="2400" dirty="0"/>
              <a:t>da prática </a:t>
            </a:r>
            <a:endParaRPr lang="pt-BR" sz="2400" dirty="0" smtClean="0"/>
          </a:p>
          <a:p>
            <a:pPr lvl="1">
              <a:lnSpc>
                <a:spcPct val="90000"/>
              </a:lnSpc>
            </a:pPr>
            <a:r>
              <a:rPr lang="pt-BR" sz="2400" dirty="0" smtClean="0"/>
              <a:t>desafios </a:t>
            </a:r>
            <a:r>
              <a:rPr lang="pt-BR" sz="2400" dirty="0"/>
              <a:t>das </a:t>
            </a:r>
            <a:r>
              <a:rPr lang="pt-BR" sz="2400" dirty="0" smtClean="0"/>
              <a:t>comunidades</a:t>
            </a:r>
            <a:endParaRPr lang="pt-BR" sz="2400" dirty="0"/>
          </a:p>
          <a:p>
            <a:pPr>
              <a:lnSpc>
                <a:spcPct val="90000"/>
              </a:lnSpc>
            </a:pPr>
            <a:r>
              <a:rPr lang="pt-BR" sz="2800" dirty="0" smtClean="0"/>
              <a:t>Supervisão</a:t>
            </a:r>
            <a:endParaRPr lang="pt-BR" sz="2800" dirty="0"/>
          </a:p>
          <a:p>
            <a:pPr>
              <a:lnSpc>
                <a:spcPct val="90000"/>
              </a:lnSpc>
            </a:pPr>
            <a:r>
              <a:rPr lang="pt-BR" sz="2800" dirty="0" smtClean="0"/>
              <a:t>Orientações </a:t>
            </a:r>
            <a:r>
              <a:rPr lang="pt-BR" sz="2800" dirty="0"/>
              <a:t>do Assistente Eclesiástico e da CER.</a:t>
            </a:r>
          </a:p>
          <a:p>
            <a:pPr>
              <a:lnSpc>
                <a:spcPct val="90000"/>
              </a:lnSpc>
            </a:pPr>
            <a:r>
              <a:rPr lang="pt-BR" sz="2800" dirty="0" smtClean="0"/>
              <a:t>Manhã </a:t>
            </a:r>
            <a:r>
              <a:rPr lang="pt-BR" sz="2800" dirty="0"/>
              <a:t>de oração dirigida aos assessores, como momento de revitalização.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latin typeface="Georgia" pitchFamily="18" charset="0"/>
              </a:rPr>
              <a:t>Programa nacional de formação de assessores</a:t>
            </a:r>
            <a:r>
              <a:rPr lang="pt-BR" sz="3200" dirty="0">
                <a:latin typeface="Georgia" pitchFamily="18" charset="0"/>
              </a:rPr>
              <a:t/>
            </a:r>
            <a:br>
              <a:rPr lang="pt-BR" sz="3200" dirty="0">
                <a:latin typeface="Georgia" pitchFamily="18" charset="0"/>
              </a:rPr>
            </a:br>
            <a:r>
              <a:rPr lang="pt-BR" sz="3200" dirty="0">
                <a:latin typeface="Georgia" pitchFamily="18" charset="0"/>
              </a:rPr>
              <a:t>Implementação:</a:t>
            </a:r>
            <a:endParaRPr lang="en-US" sz="3200" dirty="0">
              <a:latin typeface="Georgia" pitchFamily="18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 implementação ficou a cargo da </a:t>
            </a:r>
            <a:r>
              <a:rPr lang="pt-BR" dirty="0" smtClean="0"/>
              <a:t>Conselho Executivo </a:t>
            </a:r>
            <a:r>
              <a:rPr lang="pt-BR" dirty="0"/>
              <a:t>Nacional e das Coordenações Regionais.</a:t>
            </a:r>
          </a:p>
          <a:p>
            <a:r>
              <a:rPr lang="pt-BR" dirty="0" smtClean="0"/>
              <a:t>Em Minas, iniciamos em 2008.</a:t>
            </a:r>
          </a:p>
          <a:p>
            <a:pPr lvl="1"/>
            <a:r>
              <a:rPr lang="pt-BR" dirty="0" smtClean="0"/>
              <a:t>Participantes: assessores, candidatos e membros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  <p:bldP spid="10035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Temas de nossa formação	 </a:t>
            </a:r>
            <a:br>
              <a:rPr lang="pt-BR" sz="3600" dirty="0" smtClean="0"/>
            </a:br>
            <a:r>
              <a:rPr lang="pt-BR" sz="3600" dirty="0" smtClean="0"/>
              <a:t>na CVX Minas	</a:t>
            </a:r>
            <a:endParaRPr lang="en-US" sz="3600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2008: Temas de espiritualidade e dinâmica das “Quatro Palavras” (Polinômio)</a:t>
            </a:r>
          </a:p>
          <a:p>
            <a:r>
              <a:rPr lang="pt-BR" dirty="0" smtClean="0"/>
              <a:t>2009: Discernir</a:t>
            </a:r>
          </a:p>
          <a:p>
            <a:r>
              <a:rPr lang="pt-BR" dirty="0" smtClean="0"/>
              <a:t>2010: Minicurso de assessores</a:t>
            </a:r>
          </a:p>
          <a:p>
            <a:pPr lvl="1"/>
            <a:r>
              <a:rPr lang="pt-BR" dirty="0" smtClean="0"/>
              <a:t>Tema do ano: Enviar (a Missão)</a:t>
            </a:r>
          </a:p>
          <a:p>
            <a:pPr lvl="1"/>
            <a:r>
              <a:rPr lang="pt-BR" dirty="0" smtClean="0"/>
              <a:t>Estudo comum: Cenários da Igreja num mundo plural e fragmentado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9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9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90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90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90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Temas de nossa formação	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2011: Apoiar e Avaliar</a:t>
            </a:r>
          </a:p>
          <a:p>
            <a:r>
              <a:rPr lang="pt-BR" dirty="0" smtClean="0"/>
              <a:t>2012: CNLB: texto-base do VI Enc. Nac.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Frutos: </a:t>
            </a:r>
          </a:p>
          <a:p>
            <a:pPr lvl="1"/>
            <a:r>
              <a:rPr lang="pt-BR" dirty="0" smtClean="0"/>
              <a:t>Formação de novos assessores</a:t>
            </a:r>
          </a:p>
          <a:p>
            <a:pPr lvl="1"/>
            <a:r>
              <a:rPr lang="pt-BR" dirty="0" smtClean="0"/>
              <a:t>Continuidade do processo</a:t>
            </a:r>
          </a:p>
          <a:p>
            <a:pPr lvl="1"/>
            <a:r>
              <a:rPr lang="pt-BR" dirty="0" smtClean="0"/>
              <a:t>Aprofundamento de temas inacianos</a:t>
            </a:r>
          </a:p>
          <a:p>
            <a:pPr lvl="1"/>
            <a:r>
              <a:rPr lang="pt-BR" dirty="0" smtClean="0"/>
              <a:t>Supervisão e unidade da prática</a:t>
            </a:r>
          </a:p>
          <a:p>
            <a:pPr lvl="1"/>
            <a:r>
              <a:rPr lang="pt-BR" dirty="0" smtClean="0"/>
              <a:t>Formação de membros</a:t>
            </a:r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Avaliação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Desafios:</a:t>
            </a:r>
          </a:p>
          <a:p>
            <a:pPr lvl="1"/>
            <a:r>
              <a:rPr lang="pt-BR" dirty="0" smtClean="0"/>
              <a:t>Criar novas comunidades</a:t>
            </a:r>
          </a:p>
          <a:p>
            <a:pPr lvl="1"/>
            <a:r>
              <a:rPr lang="pt-BR" dirty="0" smtClean="0"/>
              <a:t>Atingir cidades distantes num Regional</a:t>
            </a:r>
          </a:p>
          <a:p>
            <a:pPr lvl="1"/>
            <a:r>
              <a:rPr lang="pt-BR" dirty="0" smtClean="0"/>
              <a:t>Candidatos a assessor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3800" dirty="0" smtClean="0"/>
              <a:t>Um breve histórico:</a:t>
            </a:r>
            <a:endParaRPr lang="en-US" sz="3800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2800" dirty="0" smtClean="0"/>
              <a:t>Primeiro </a:t>
            </a:r>
            <a:r>
              <a:rPr lang="pt-BR" sz="2800" dirty="0"/>
              <a:t>semestre de </a:t>
            </a:r>
            <a:r>
              <a:rPr lang="pt-BR" sz="2800" dirty="0" smtClean="0"/>
              <a:t>2006: projeto Encontro </a:t>
            </a:r>
            <a:r>
              <a:rPr lang="pt-BR" sz="2800" dirty="0"/>
              <a:t>Nacional de </a:t>
            </a:r>
            <a:r>
              <a:rPr lang="pt-BR" sz="2800" dirty="0" smtClean="0"/>
              <a:t>Assessores</a:t>
            </a:r>
          </a:p>
          <a:p>
            <a:r>
              <a:rPr lang="pt-BR" sz="2800" dirty="0" smtClean="0"/>
              <a:t>Distribuição </a:t>
            </a:r>
            <a:r>
              <a:rPr lang="pt-BR" sz="2800" dirty="0"/>
              <a:t>dos “pontos para a prática de assessorar</a:t>
            </a:r>
            <a:r>
              <a:rPr lang="pt-BR" sz="2800" dirty="0" smtClean="0"/>
              <a:t>”:</a:t>
            </a:r>
          </a:p>
          <a:p>
            <a:pPr lvl="1"/>
            <a:r>
              <a:rPr lang="pt-BR" sz="2000" dirty="0" smtClean="0"/>
              <a:t>1) A missão de assessorar; </a:t>
            </a:r>
            <a:endParaRPr lang="en-US" sz="2000" dirty="0" smtClean="0"/>
          </a:p>
          <a:p>
            <a:pPr lvl="1"/>
            <a:r>
              <a:rPr lang="pt-BR" sz="2000" dirty="0" smtClean="0"/>
              <a:t>2) Assessorar uma comunidade; </a:t>
            </a:r>
            <a:endParaRPr lang="en-US" sz="2000" dirty="0" smtClean="0"/>
          </a:p>
          <a:p>
            <a:pPr lvl="1"/>
            <a:r>
              <a:rPr lang="pt-BR" sz="2000" dirty="0" smtClean="0"/>
              <a:t>3) O assessor como guia; </a:t>
            </a:r>
            <a:endParaRPr lang="en-US" sz="2000" dirty="0" smtClean="0"/>
          </a:p>
          <a:p>
            <a:pPr lvl="1"/>
            <a:r>
              <a:rPr lang="pt-BR" sz="2000" dirty="0" smtClean="0"/>
              <a:t>4) O polinômio apostólico da CVX; </a:t>
            </a:r>
            <a:endParaRPr lang="en-US" sz="2000" dirty="0" smtClean="0"/>
          </a:p>
          <a:p>
            <a:pPr lvl="1"/>
            <a:r>
              <a:rPr lang="pt-BR" sz="2000" dirty="0" smtClean="0"/>
              <a:t>5) A dimensão intelectual da formação; </a:t>
            </a:r>
            <a:endParaRPr lang="en-US" sz="2000" dirty="0" smtClean="0"/>
          </a:p>
          <a:p>
            <a:pPr lvl="1"/>
            <a:r>
              <a:rPr lang="pt-BR" sz="2000" dirty="0" smtClean="0"/>
              <a:t>6) A promoção da justiça; </a:t>
            </a:r>
            <a:endParaRPr lang="en-US" sz="2000" dirty="0" smtClean="0"/>
          </a:p>
          <a:p>
            <a:pPr lvl="1"/>
            <a:r>
              <a:rPr lang="pt-BR" sz="2000" dirty="0" smtClean="0"/>
              <a:t>7) A colaboração entre assessor e coordenador. </a:t>
            </a:r>
            <a:endParaRPr lang="en-US" sz="2000" dirty="0" smtClean="0"/>
          </a:p>
          <a:p>
            <a:pPr lvl="1"/>
            <a:endParaRPr lang="pt-B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1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1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1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1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1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1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79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... Um breve histórico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21 e 22 de outubro de 2006: Encontro Nacional na Vila Santa Fé (SP)</a:t>
            </a:r>
          </a:p>
          <a:p>
            <a:r>
              <a:rPr lang="pt-BR" dirty="0" smtClean="0"/>
              <a:t>Um dos frutos </a:t>
            </a:r>
          </a:p>
          <a:p>
            <a:pPr lvl="1"/>
            <a:r>
              <a:rPr lang="pt-BR" u="sng" dirty="0" smtClean="0"/>
              <a:t>Programa Nacional de formação de assessores</a:t>
            </a:r>
            <a:r>
              <a:rPr lang="pt-BR" dirty="0" smtClean="0"/>
              <a:t>. </a:t>
            </a:r>
          </a:p>
          <a:p>
            <a:r>
              <a:rPr lang="pt-BR" dirty="0" smtClean="0"/>
              <a:t>Por que formar?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dirty="0" smtClean="0"/>
              <a:t>A comunidade como lugar de formação.</a:t>
            </a:r>
          </a:p>
          <a:p>
            <a:pPr>
              <a:lnSpc>
                <a:spcPct val="80000"/>
              </a:lnSpc>
            </a:pPr>
            <a:r>
              <a:rPr lang="pt-BR" dirty="0" smtClean="0"/>
              <a:t>O assessor como formador.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Acompanha leituras </a:t>
            </a:r>
            <a:r>
              <a:rPr lang="pt-BR" dirty="0"/>
              <a:t>e </a:t>
            </a:r>
            <a:r>
              <a:rPr lang="pt-BR" dirty="0" smtClean="0"/>
              <a:t>partilhas</a:t>
            </a:r>
          </a:p>
          <a:p>
            <a:pPr lvl="1">
              <a:lnSpc>
                <a:spcPct val="80000"/>
              </a:lnSpc>
            </a:pPr>
            <a:r>
              <a:rPr lang="pt-BR" dirty="0" smtClean="0"/>
              <a:t>Promover a </a:t>
            </a:r>
            <a:r>
              <a:rPr lang="pt-BR" dirty="0"/>
              <a:t>espiritualidade inaciana </a:t>
            </a:r>
            <a:endParaRPr lang="pt-BR" dirty="0" smtClean="0"/>
          </a:p>
          <a:p>
            <a:pPr lvl="1">
              <a:lnSpc>
                <a:spcPct val="80000"/>
              </a:lnSpc>
            </a:pPr>
            <a:r>
              <a:rPr lang="pt-BR" dirty="0" smtClean="0"/>
              <a:t>Apoia a </a:t>
            </a:r>
            <a:r>
              <a:rPr lang="pt-BR" dirty="0"/>
              <a:t>prática do discernimento </a:t>
            </a:r>
            <a:r>
              <a:rPr lang="pt-BR" dirty="0" smtClean="0"/>
              <a:t>apostólico</a:t>
            </a:r>
          </a:p>
          <a:p>
            <a:pPr lvl="2">
              <a:lnSpc>
                <a:spcPct val="80000"/>
              </a:lnSpc>
            </a:pPr>
            <a:r>
              <a:rPr lang="pt-BR" dirty="0" smtClean="0"/>
              <a:t>Dinâmica do Polinômio apostólico ( “</a:t>
            </a:r>
            <a:r>
              <a:rPr lang="pt-BR" dirty="0"/>
              <a:t>discernir, enviar, apoiar e avaliar</a:t>
            </a:r>
            <a:r>
              <a:rPr lang="pt-BR" dirty="0" smtClean="0"/>
              <a:t>”) </a:t>
            </a:r>
            <a:endParaRPr lang="pt-BR" dirty="0"/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684213" y="538163"/>
            <a:ext cx="68405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395288" y="260350"/>
            <a:ext cx="7632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4000" dirty="0" smtClean="0">
                <a:latin typeface="Georgia" pitchFamily="18" charset="0"/>
              </a:rPr>
              <a:t>Fundamentação</a:t>
            </a:r>
            <a:endParaRPr lang="pt-BR" sz="4000" dirty="0">
              <a:latin typeface="Georg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O assessor provoca e concilia, segundo:</a:t>
            </a:r>
          </a:p>
          <a:p>
            <a:pPr lvl="1"/>
            <a:r>
              <a:rPr lang="pt-BR" dirty="0" smtClean="0"/>
              <a:t>Carisma CVX</a:t>
            </a:r>
          </a:p>
          <a:p>
            <a:pPr lvl="1"/>
            <a:r>
              <a:rPr lang="pt-BR" dirty="0" smtClean="0"/>
              <a:t>Questões do mundo contemporâneo</a:t>
            </a:r>
          </a:p>
          <a:p>
            <a:pPr lvl="1"/>
            <a:r>
              <a:rPr lang="pt-BR" dirty="0" smtClean="0"/>
              <a:t>Conflitos da Igreja </a:t>
            </a:r>
          </a:p>
          <a:p>
            <a:endParaRPr lang="pt-BR" dirty="0" smtClean="0"/>
          </a:p>
          <a:p>
            <a:r>
              <a:rPr lang="pt-BR" dirty="0" smtClean="0"/>
              <a:t>O assessor é um multiplicador</a:t>
            </a:r>
            <a:endParaRPr lang="pt-BR" dirty="0"/>
          </a:p>
        </p:txBody>
      </p:sp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323850" y="333375"/>
            <a:ext cx="41751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pt-BR" sz="4400" dirty="0">
                <a:latin typeface="Georgia" pitchFamily="18" charset="0"/>
              </a:rPr>
              <a:t>Fundamentação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/>
      <p:bldP spid="849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350"/>
            <a:ext cx="8408988" cy="865188"/>
          </a:xfrm>
        </p:spPr>
        <p:txBody>
          <a:bodyPr/>
          <a:lstStyle/>
          <a:p>
            <a:r>
              <a:rPr lang="pt-BR" sz="2800" dirty="0">
                <a:latin typeface="Georgia" pitchFamily="18" charset="0"/>
              </a:rPr>
              <a:t>Programa nacional de formação de assessores</a:t>
            </a:r>
            <a:r>
              <a:rPr lang="pt-BR" sz="3200" dirty="0">
                <a:latin typeface="Georgia" pitchFamily="18" charset="0"/>
              </a:rPr>
              <a:t/>
            </a:r>
            <a:br>
              <a:rPr lang="pt-BR" sz="3200" dirty="0">
                <a:latin typeface="Georgia" pitchFamily="18" charset="0"/>
              </a:rPr>
            </a:br>
            <a:r>
              <a:rPr lang="pt-BR" sz="3800" dirty="0"/>
              <a:t> </a:t>
            </a:r>
            <a:r>
              <a:rPr lang="pt-BR" sz="3200" dirty="0"/>
              <a:t>Objetivos: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44675"/>
            <a:ext cx="7850188" cy="4175125"/>
          </a:xfrm>
        </p:spPr>
        <p:txBody>
          <a:bodyPr/>
          <a:lstStyle/>
          <a:p>
            <a:r>
              <a:rPr lang="pt-BR" dirty="0" smtClean="0"/>
              <a:t>Proporcionar formação contínua: temática </a:t>
            </a:r>
            <a:r>
              <a:rPr lang="pt-BR" dirty="0"/>
              <a:t>e </a:t>
            </a:r>
            <a:r>
              <a:rPr lang="pt-BR" dirty="0" smtClean="0"/>
              <a:t>metodológica.</a:t>
            </a:r>
            <a:endParaRPr lang="pt-BR" dirty="0"/>
          </a:p>
          <a:p>
            <a:r>
              <a:rPr lang="pt-BR" dirty="0" smtClean="0"/>
              <a:t>Promover </a:t>
            </a:r>
            <a:r>
              <a:rPr lang="pt-BR" dirty="0"/>
              <a:t>a comunicação entre assessores e coordenações regionais.</a:t>
            </a:r>
          </a:p>
          <a:p>
            <a:r>
              <a:rPr lang="pt-BR" dirty="0" smtClean="0"/>
              <a:t>Possibilitar </a:t>
            </a:r>
            <a:r>
              <a:rPr lang="pt-BR" dirty="0"/>
              <a:t>a ajuda mútua entre assessores de um mesmo regional.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284" name="Picture 4" descr="JardimdePedras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11560" y="1412776"/>
            <a:ext cx="7632700" cy="4699000"/>
          </a:xfrm>
          <a:noFill/>
          <a:ln/>
        </p:spPr>
      </p:pic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latin typeface="Georgia" pitchFamily="18" charset="0"/>
              </a:rPr>
              <a:t>Programa nacional de formação de assessores</a:t>
            </a:r>
            <a:r>
              <a:rPr lang="pt-BR" sz="3200" dirty="0">
                <a:latin typeface="Georgia" pitchFamily="18" charset="0"/>
              </a:rPr>
              <a:t/>
            </a:r>
            <a:br>
              <a:rPr lang="pt-BR" sz="3200" dirty="0">
                <a:latin typeface="Georgia" pitchFamily="18" charset="0"/>
              </a:rPr>
            </a:br>
            <a:r>
              <a:rPr lang="pt-BR" sz="2800" dirty="0"/>
              <a:t>Metodologia:</a:t>
            </a:r>
            <a:endParaRPr lang="en-US" sz="2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7584" y="1988840"/>
            <a:ext cx="7275016" cy="4707235"/>
          </a:xfrm>
        </p:spPr>
        <p:txBody>
          <a:bodyPr/>
          <a:lstStyle/>
          <a:p>
            <a:r>
              <a:rPr lang="pt-BR" dirty="0">
                <a:solidFill>
                  <a:srgbClr val="CCFFCC"/>
                </a:solidFill>
              </a:rPr>
              <a:t>A proposta apresenta </a:t>
            </a:r>
            <a:r>
              <a:rPr lang="pt-BR" dirty="0" smtClean="0">
                <a:solidFill>
                  <a:srgbClr val="CCFFCC"/>
                </a:solidFill>
              </a:rPr>
              <a:t>metodologia </a:t>
            </a:r>
          </a:p>
          <a:p>
            <a:pPr lvl="1"/>
            <a:r>
              <a:rPr lang="pt-BR" dirty="0" smtClean="0">
                <a:solidFill>
                  <a:srgbClr val="CCFFCC"/>
                </a:solidFill>
              </a:rPr>
              <a:t>leve</a:t>
            </a:r>
            <a:r>
              <a:rPr lang="pt-BR" dirty="0">
                <a:solidFill>
                  <a:srgbClr val="CCFFCC"/>
                </a:solidFill>
              </a:rPr>
              <a:t>, adaptável </a:t>
            </a:r>
            <a:r>
              <a:rPr lang="pt-BR" dirty="0" smtClean="0">
                <a:solidFill>
                  <a:srgbClr val="CCFFCC"/>
                </a:solidFill>
              </a:rPr>
              <a:t>e </a:t>
            </a:r>
            <a:r>
              <a:rPr lang="pt-BR" dirty="0">
                <a:solidFill>
                  <a:srgbClr val="CCFFCC"/>
                </a:solidFill>
              </a:rPr>
              <a:t>aberta às realidades regionais.</a:t>
            </a:r>
          </a:p>
          <a:p>
            <a:r>
              <a:rPr lang="pt-BR" dirty="0">
                <a:solidFill>
                  <a:srgbClr val="CCFFCC"/>
                </a:solidFill>
              </a:rPr>
              <a:t>Dois passos fundamentais:</a:t>
            </a:r>
          </a:p>
          <a:p>
            <a:pPr lvl="1"/>
            <a:r>
              <a:rPr lang="pt-BR" dirty="0">
                <a:solidFill>
                  <a:srgbClr val="CCFFCC"/>
                </a:solidFill>
              </a:rPr>
              <a:t>Estudo</a:t>
            </a:r>
          </a:p>
          <a:p>
            <a:pPr lvl="1"/>
            <a:r>
              <a:rPr lang="pt-BR" dirty="0">
                <a:solidFill>
                  <a:srgbClr val="CCFFCC"/>
                </a:solidFill>
              </a:rPr>
              <a:t>Partilha e supervisão</a:t>
            </a:r>
            <a:r>
              <a:rPr lang="pt-BR" sz="2600" dirty="0">
                <a:solidFill>
                  <a:srgbClr val="CCFFCC"/>
                </a:solidFill>
              </a:rPr>
              <a:t>.</a:t>
            </a:r>
          </a:p>
          <a:p>
            <a:pPr lvl="1"/>
            <a:endParaRPr lang="en-US" sz="2600" dirty="0">
              <a:solidFill>
                <a:srgbClr val="CCFF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latin typeface="Georgia" pitchFamily="18" charset="0"/>
              </a:rPr>
              <a:t>Programa nacional de formação de assessores</a:t>
            </a:r>
            <a:r>
              <a:rPr lang="pt-BR" sz="3200" dirty="0">
                <a:latin typeface="Georgia" pitchFamily="18" charset="0"/>
              </a:rPr>
              <a:t/>
            </a:r>
            <a:br>
              <a:rPr lang="pt-BR" sz="3200" dirty="0">
                <a:latin typeface="Georgia" pitchFamily="18" charset="0"/>
              </a:rPr>
            </a:br>
            <a:r>
              <a:rPr lang="pt-BR" sz="2800" dirty="0"/>
              <a:t>Metodologia: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1" dirty="0"/>
              <a:t>a) Estudo: </a:t>
            </a:r>
          </a:p>
          <a:p>
            <a:pPr lvl="1"/>
            <a:r>
              <a:rPr lang="pt-BR" dirty="0"/>
              <a:t>Escolha </a:t>
            </a:r>
            <a:r>
              <a:rPr lang="pt-BR" dirty="0" smtClean="0"/>
              <a:t>de </a:t>
            </a:r>
            <a:r>
              <a:rPr lang="pt-BR" dirty="0"/>
              <a:t>tema nacional (Regional), com bibliografia </a:t>
            </a:r>
            <a:r>
              <a:rPr lang="pt-BR" dirty="0" smtClean="0"/>
              <a:t>básica</a:t>
            </a:r>
            <a:endParaRPr lang="pt-BR" dirty="0"/>
          </a:p>
          <a:p>
            <a:pPr lvl="1"/>
            <a:r>
              <a:rPr lang="pt-BR" dirty="0"/>
              <a:t>Escolha de uma </a:t>
            </a:r>
            <a:r>
              <a:rPr lang="pt-BR" dirty="0" smtClean="0"/>
              <a:t>atividade formativa</a:t>
            </a:r>
          </a:p>
          <a:p>
            <a:pPr lvl="2"/>
            <a:r>
              <a:rPr lang="pt-BR" dirty="0" smtClean="0"/>
              <a:t>Curso</a:t>
            </a:r>
            <a:r>
              <a:rPr lang="pt-BR" dirty="0"/>
              <a:t>, palestra, sessão de debate etc </a:t>
            </a:r>
            <a:endParaRPr lang="pt-BR" dirty="0" smtClean="0"/>
          </a:p>
          <a:p>
            <a:pPr lvl="2"/>
            <a:r>
              <a:rPr lang="pt-BR" dirty="0" smtClean="0"/>
              <a:t>Aproveitar: Centros </a:t>
            </a:r>
            <a:r>
              <a:rPr lang="pt-BR" dirty="0"/>
              <a:t>Loyola, Colégios, Universidades, Paróquias </a:t>
            </a:r>
            <a:r>
              <a:rPr lang="pt-BR" dirty="0" smtClean="0"/>
              <a:t>etc.</a:t>
            </a:r>
            <a:endParaRPr lang="pt-BR" dirty="0"/>
          </a:p>
          <a:p>
            <a:pPr>
              <a:buFont typeface="Wingdings" pitchFamily="2" charset="2"/>
              <a:buNone/>
            </a:pPr>
            <a:endParaRPr lang="pt-BR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z="2800" dirty="0">
                <a:latin typeface="Georgia" pitchFamily="18" charset="0"/>
              </a:rPr>
              <a:t>Programa nacional de formação de assessores</a:t>
            </a:r>
            <a:r>
              <a:rPr lang="pt-BR" sz="3200" dirty="0">
                <a:latin typeface="Georgia" pitchFamily="18" charset="0"/>
              </a:rPr>
              <a:t/>
            </a:r>
            <a:br>
              <a:rPr lang="pt-BR" sz="3200" dirty="0">
                <a:latin typeface="Georgia" pitchFamily="18" charset="0"/>
              </a:rPr>
            </a:br>
            <a:r>
              <a:rPr lang="pt-BR" sz="2800" dirty="0"/>
              <a:t>Metodologia:</a:t>
            </a:r>
            <a:endParaRPr lang="en-US" sz="2800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t-BR" b="1" dirty="0"/>
              <a:t>...Estudo</a:t>
            </a:r>
          </a:p>
          <a:p>
            <a:pPr lvl="1">
              <a:lnSpc>
                <a:spcPct val="80000"/>
              </a:lnSpc>
            </a:pPr>
            <a:r>
              <a:rPr lang="pt-BR" sz="2400" dirty="0"/>
              <a:t>- Leitura pessoal de uma obra ou </a:t>
            </a:r>
            <a:r>
              <a:rPr lang="pt-BR" sz="2400" dirty="0" smtClean="0"/>
              <a:t>artigo</a:t>
            </a:r>
            <a:endParaRPr lang="pt-BR" sz="2400" dirty="0"/>
          </a:p>
          <a:p>
            <a:pPr>
              <a:lnSpc>
                <a:spcPct val="80000"/>
              </a:lnSpc>
            </a:pPr>
            <a:endParaRPr lang="pt-BR" sz="1400" dirty="0"/>
          </a:p>
          <a:p>
            <a:pPr lvl="1">
              <a:lnSpc>
                <a:spcPct val="80000"/>
              </a:lnSpc>
            </a:pPr>
            <a:r>
              <a:rPr lang="pt-BR" sz="2400" dirty="0"/>
              <a:t>- Discussão em grupo nas reuniões </a:t>
            </a:r>
            <a:r>
              <a:rPr lang="pt-BR" sz="2400" dirty="0" smtClean="0"/>
              <a:t>regionais</a:t>
            </a:r>
            <a:endParaRPr lang="pt-BR" sz="2400" dirty="0"/>
          </a:p>
          <a:p>
            <a:pPr>
              <a:lnSpc>
                <a:spcPct val="80000"/>
              </a:lnSpc>
            </a:pPr>
            <a:endParaRPr lang="pt-BR" sz="1400" dirty="0"/>
          </a:p>
          <a:p>
            <a:pPr lvl="1">
              <a:lnSpc>
                <a:spcPct val="80000"/>
              </a:lnSpc>
            </a:pPr>
            <a:r>
              <a:rPr lang="pt-BR" sz="2400" dirty="0"/>
              <a:t>- Elaboração de </a:t>
            </a:r>
            <a:r>
              <a:rPr lang="pt-BR" sz="2400" dirty="0" smtClean="0"/>
              <a:t>relatório </a:t>
            </a:r>
            <a:r>
              <a:rPr lang="pt-BR" sz="2400" dirty="0"/>
              <a:t>de atividades, da parte de cada assessor(a), a ser </a:t>
            </a:r>
            <a:r>
              <a:rPr lang="pt-BR" sz="2400" dirty="0" smtClean="0"/>
              <a:t>enviado </a:t>
            </a:r>
            <a:r>
              <a:rPr lang="pt-BR" sz="2400" dirty="0"/>
              <a:t>ao </a:t>
            </a:r>
            <a:r>
              <a:rPr lang="pt-BR" sz="2400" dirty="0" smtClean="0"/>
              <a:t>CEN/CER</a:t>
            </a:r>
            <a:endParaRPr lang="pt-BR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sz="1400" dirty="0"/>
          </a:p>
          <a:p>
            <a:pPr lvl="1">
              <a:lnSpc>
                <a:spcPct val="80000"/>
              </a:lnSpc>
            </a:pPr>
            <a:r>
              <a:rPr lang="pt-BR" sz="2400" dirty="0"/>
              <a:t>- Avaliação do processo e proposição de novos temas.</a:t>
            </a:r>
          </a:p>
          <a:p>
            <a:pPr>
              <a:lnSpc>
                <a:spcPct val="80000"/>
              </a:lnSpc>
            </a:pPr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9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0" grpId="0"/>
      <p:bldP spid="99331" grpId="0" uiExpand="1" build="p"/>
    </p:bld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367</TotalTime>
  <Words>516</Words>
  <Application>Microsoft Office PowerPoint</Application>
  <PresentationFormat>Apresentação na tela (4:3)</PresentationFormat>
  <Paragraphs>90</Paragraphs>
  <Slides>15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7" baseType="lpstr">
      <vt:lpstr>Radial</vt:lpstr>
      <vt:lpstr>CorelDRAW</vt:lpstr>
      <vt:lpstr>Formação de assessores</vt:lpstr>
      <vt:lpstr>Um breve histórico:</vt:lpstr>
      <vt:lpstr>... Um breve histórico</vt:lpstr>
      <vt:lpstr>Apresentação do PowerPoint</vt:lpstr>
      <vt:lpstr>Apresentação do PowerPoint</vt:lpstr>
      <vt:lpstr>Programa nacional de formação de assessores  Objetivos:</vt:lpstr>
      <vt:lpstr>Programa nacional de formação de assessores Metodologia:</vt:lpstr>
      <vt:lpstr>Programa nacional de formação de assessores Metodologia:</vt:lpstr>
      <vt:lpstr>Programa nacional de formação de assessores Metodologia:</vt:lpstr>
      <vt:lpstr>Programa nacional de formação de assessores Metodologia:</vt:lpstr>
      <vt:lpstr>Programa nacional de formação de assessores Implementação:</vt:lpstr>
      <vt:lpstr>Temas de nossa formação   na CVX Minas </vt:lpstr>
      <vt:lpstr>Temas de nossa formação </vt:lpstr>
      <vt:lpstr>Avaliação</vt:lpstr>
      <vt:lpstr>Avaliação</vt:lpstr>
    </vt:vector>
  </TitlesOfParts>
  <Company>Home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de formação  de assessores</dc:title>
  <dc:creator>Andrea Peres de Lima Netto</dc:creator>
  <cp:lastModifiedBy>Locação</cp:lastModifiedBy>
  <cp:revision>23</cp:revision>
  <dcterms:created xsi:type="dcterms:W3CDTF">2007-10-01T22:30:22Z</dcterms:created>
  <dcterms:modified xsi:type="dcterms:W3CDTF">2012-04-21T16:17:34Z</dcterms:modified>
</cp:coreProperties>
</file>